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9" r:id="rId2"/>
  </p:sldMasterIdLst>
  <p:notesMasterIdLst>
    <p:notesMasterId r:id="rId46"/>
  </p:notesMasterIdLst>
  <p:handoutMasterIdLst>
    <p:handoutMasterId r:id="rId47"/>
  </p:handoutMasterIdLst>
  <p:sldIdLst>
    <p:sldId id="256" r:id="rId3"/>
    <p:sldId id="275" r:id="rId4"/>
    <p:sldId id="351" r:id="rId5"/>
    <p:sldId id="278" r:id="rId6"/>
    <p:sldId id="309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4" r:id="rId19"/>
    <p:sldId id="365" r:id="rId20"/>
    <p:sldId id="366" r:id="rId21"/>
    <p:sldId id="363" r:id="rId22"/>
    <p:sldId id="367" r:id="rId23"/>
    <p:sldId id="280" r:id="rId24"/>
    <p:sldId id="284" r:id="rId25"/>
    <p:sldId id="285" r:id="rId26"/>
    <p:sldId id="286" r:id="rId27"/>
    <p:sldId id="345" r:id="rId28"/>
    <p:sldId id="341" r:id="rId29"/>
    <p:sldId id="342" r:id="rId30"/>
    <p:sldId id="343" r:id="rId31"/>
    <p:sldId id="344" r:id="rId32"/>
    <p:sldId id="348" r:id="rId33"/>
    <p:sldId id="287" r:id="rId34"/>
    <p:sldId id="289" r:id="rId35"/>
    <p:sldId id="290" r:id="rId36"/>
    <p:sldId id="291" r:id="rId37"/>
    <p:sldId id="346" r:id="rId38"/>
    <p:sldId id="347" r:id="rId39"/>
    <p:sldId id="288" r:id="rId40"/>
    <p:sldId id="368" r:id="rId41"/>
    <p:sldId id="292" r:id="rId42"/>
    <p:sldId id="349" r:id="rId43"/>
    <p:sldId id="369" r:id="rId44"/>
    <p:sldId id="337" r:id="rId4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E16"/>
    <a:srgbClr val="000000"/>
    <a:srgbClr val="FF37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782" autoAdjust="0"/>
  </p:normalViewPr>
  <p:slideViewPr>
    <p:cSldViewPr>
      <p:cViewPr>
        <p:scale>
          <a:sx n="80" d="100"/>
          <a:sy n="80" d="100"/>
        </p:scale>
        <p:origin x="-3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MUWFPA01\bwests$\Documents\Pirimiphos_Release%20Rate_V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MUWFPA01\bwests$\Documents\Pirimiphos_DAPA_Data_checked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MUWFPA01\bwests$\Documents\Pirimiphos_Release%20Rate_V1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Pirimiphos-methyl CS300</a:t>
            </a:r>
          </a:p>
        </c:rich>
      </c:tx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'CS300'!$Q$5:$Q$9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'CS300'!$R$5:$R$9</c:f>
              <c:numCache>
                <c:formatCode>General</c:formatCode>
                <c:ptCount val="5"/>
                <c:pt idx="0">
                  <c:v>284.60000000000002</c:v>
                </c:pt>
                <c:pt idx="1">
                  <c:v>277.10000000000002</c:v>
                </c:pt>
                <c:pt idx="2">
                  <c:v>293.2</c:v>
                </c:pt>
                <c:pt idx="3">
                  <c:v>282.8</c:v>
                </c:pt>
                <c:pt idx="4">
                  <c:v>254.9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'CS300'!$Q$5:$Q$9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'CS300'!$S$5:$S$9</c:f>
              <c:numCache>
                <c:formatCode>General</c:formatCode>
                <c:ptCount val="5"/>
                <c:pt idx="0">
                  <c:v>286.8</c:v>
                </c:pt>
                <c:pt idx="1">
                  <c:v>282.10000000000002</c:v>
                </c:pt>
                <c:pt idx="2">
                  <c:v>296</c:v>
                </c:pt>
                <c:pt idx="3">
                  <c:v>283</c:v>
                </c:pt>
                <c:pt idx="4">
                  <c:v>280.7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'CS300'!$Z$5:$Z$11</c:f>
                <c:numCache>
                  <c:formatCode>General</c:formatCode>
                  <c:ptCount val="7"/>
                  <c:pt idx="0">
                    <c:v>1.099999999999989</c:v>
                  </c:pt>
                  <c:pt idx="1">
                    <c:v>2.5</c:v>
                  </c:pt>
                  <c:pt idx="2">
                    <c:v>1.4000000000000057</c:v>
                  </c:pt>
                  <c:pt idx="3">
                    <c:v>9.9999999999994857E-2</c:v>
                  </c:pt>
                  <c:pt idx="4">
                    <c:v>12.900000000000002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plus>
            <c:minus>
              <c:numRef>
                <c:f>'CS300'!$Z$5:$Z$11</c:f>
                <c:numCache>
                  <c:formatCode>General</c:formatCode>
                  <c:ptCount val="7"/>
                  <c:pt idx="0">
                    <c:v>1.099999999999989</c:v>
                  </c:pt>
                  <c:pt idx="1">
                    <c:v>2.5</c:v>
                  </c:pt>
                  <c:pt idx="2">
                    <c:v>1.4000000000000057</c:v>
                  </c:pt>
                  <c:pt idx="3">
                    <c:v>9.9999999999994857E-2</c:v>
                  </c:pt>
                  <c:pt idx="4">
                    <c:v>12.900000000000002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'CS300'!$Q$5:$Q$9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'CS300'!$T$5:$T$9</c:f>
              <c:numCache>
                <c:formatCode>0.0</c:formatCode>
                <c:ptCount val="5"/>
                <c:pt idx="0" formatCode="General">
                  <c:v>285.70000000000005</c:v>
                </c:pt>
                <c:pt idx="1">
                  <c:v>279.60000000000002</c:v>
                </c:pt>
                <c:pt idx="2" formatCode="General">
                  <c:v>294.60000000000002</c:v>
                </c:pt>
                <c:pt idx="3" formatCode="General">
                  <c:v>282.89999999999969</c:v>
                </c:pt>
                <c:pt idx="4" formatCode="General">
                  <c:v>267.8</c:v>
                </c:pt>
              </c:numCache>
            </c:numRef>
          </c:yVal>
        </c:ser>
        <c:ser>
          <c:idx val="3"/>
          <c:order val="3"/>
          <c:spPr>
            <a:ln w="12700">
              <a:solidFill>
                <a:srgbClr val="339966"/>
              </a:solidFill>
              <a:prstDash val="lgDashDotDot"/>
            </a:ln>
          </c:spPr>
          <c:marker>
            <c:symbol val="none"/>
          </c:marker>
          <c:xVal>
            <c:numRef>
              <c:f>'CS300'!$Q$5:$Q$9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'CS300'!$U$5:$U$9</c:f>
              <c:numCache>
                <c:formatCode>General</c:formatCode>
                <c:ptCount val="5"/>
                <c:pt idx="0">
                  <c:v>282.12</c:v>
                </c:pt>
                <c:pt idx="1">
                  <c:v>282.12</c:v>
                </c:pt>
                <c:pt idx="2">
                  <c:v>282.12</c:v>
                </c:pt>
                <c:pt idx="3">
                  <c:v>282.12</c:v>
                </c:pt>
                <c:pt idx="4">
                  <c:v>282.12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'CS300'!$Q$5:$Q$9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'CS300'!$V$5:$V$9</c:f>
              <c:numCache>
                <c:formatCode>General</c:formatCode>
                <c:ptCount val="5"/>
                <c:pt idx="0">
                  <c:v>305.60263698991236</c:v>
                </c:pt>
                <c:pt idx="1">
                  <c:v>305.60263698991236</c:v>
                </c:pt>
                <c:pt idx="2">
                  <c:v>305.60263698991236</c:v>
                </c:pt>
                <c:pt idx="3">
                  <c:v>305.60263698991236</c:v>
                </c:pt>
                <c:pt idx="4">
                  <c:v>305.60263698991236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'CS300'!$Q$5:$Q$9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'CS300'!$W$5:$W$9</c:f>
              <c:numCache>
                <c:formatCode>General</c:formatCode>
                <c:ptCount val="5"/>
                <c:pt idx="0">
                  <c:v>258.63736301008765</c:v>
                </c:pt>
                <c:pt idx="1">
                  <c:v>258.63736301008765</c:v>
                </c:pt>
                <c:pt idx="2">
                  <c:v>258.63736301008765</c:v>
                </c:pt>
                <c:pt idx="3">
                  <c:v>258.63736301008765</c:v>
                </c:pt>
                <c:pt idx="4">
                  <c:v>258.63736301008765</c:v>
                </c:pt>
              </c:numCache>
            </c:numRef>
          </c:yVal>
        </c:ser>
        <c:ser>
          <c:idx val="6"/>
          <c:order val="6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'CS300'!$Q$5:$Q$9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'CS300'!$X$5:$X$9</c:f>
              <c:numCache>
                <c:formatCode>General</c:formatCode>
                <c:ptCount val="5"/>
                <c:pt idx="0">
                  <c:v>314.08356675967059</c:v>
                </c:pt>
                <c:pt idx="1">
                  <c:v>314.08356675967059</c:v>
                </c:pt>
                <c:pt idx="2">
                  <c:v>314.08356675967059</c:v>
                </c:pt>
                <c:pt idx="3">
                  <c:v>314.08356675967059</c:v>
                </c:pt>
                <c:pt idx="4">
                  <c:v>314.08356675967059</c:v>
                </c:pt>
              </c:numCache>
            </c:numRef>
          </c:yVal>
          <c:smooth val="1"/>
        </c:ser>
        <c:ser>
          <c:idx val="7"/>
          <c:order val="7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'CS300'!$Q$5:$Q$9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'CS300'!$Y$5:$Y$9</c:f>
              <c:numCache>
                <c:formatCode>General</c:formatCode>
                <c:ptCount val="5"/>
                <c:pt idx="0">
                  <c:v>250.15643324032814</c:v>
                </c:pt>
                <c:pt idx="1">
                  <c:v>250.15643324032814</c:v>
                </c:pt>
                <c:pt idx="2">
                  <c:v>250.15643324032814</c:v>
                </c:pt>
                <c:pt idx="3">
                  <c:v>250.15643324032814</c:v>
                </c:pt>
                <c:pt idx="4">
                  <c:v>250.15643324032814</c:v>
                </c:pt>
              </c:numCache>
            </c:numRef>
          </c:yVal>
          <c:smooth val="1"/>
        </c:ser>
        <c:axId val="53458816"/>
        <c:axId val="53465088"/>
      </c:scatterChart>
      <c:valAx>
        <c:axId val="53458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Lab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465088"/>
        <c:crosses val="autoZero"/>
        <c:crossBetween val="midCat"/>
      </c:valAx>
      <c:valAx>
        <c:axId val="53465088"/>
        <c:scaling>
          <c:orientation val="minMax"/>
          <c:max val="330"/>
          <c:min val="230"/>
        </c:scaling>
        <c:axPos val="l"/>
        <c:majorGridlines>
          <c:spPr>
            <a:ln w="3175">
              <a:solidFill>
                <a:srgbClr val="FFFF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Assay [g/kg]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458816"/>
        <c:crosses val="autoZero"/>
        <c:crossBetween val="midCat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CH" dirty="0"/>
              <a:t>Pirimiphos-methyl </a:t>
            </a:r>
            <a:r>
              <a:rPr lang="de-CH" dirty="0" smtClean="0"/>
              <a:t>tech.</a:t>
            </a:r>
            <a:endParaRPr lang="de-CH" dirty="0"/>
          </a:p>
        </c:rich>
      </c:tx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'AI (1)'!$Q$5:$Q$9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'AI (1)'!$R$5:$R$9</c:f>
              <c:numCache>
                <c:formatCode>General</c:formatCode>
                <c:ptCount val="5"/>
                <c:pt idx="0">
                  <c:v>906.5</c:v>
                </c:pt>
                <c:pt idx="1">
                  <c:v>890.9</c:v>
                </c:pt>
                <c:pt idx="2">
                  <c:v>908.7</c:v>
                </c:pt>
                <c:pt idx="3">
                  <c:v>903.9</c:v>
                </c:pt>
                <c:pt idx="4">
                  <c:v>897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'AI (1)'!$Q$5:$Q$9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'AI (1)'!$S$5:$S$9</c:f>
              <c:numCache>
                <c:formatCode>General</c:formatCode>
                <c:ptCount val="5"/>
                <c:pt idx="0">
                  <c:v>914.3</c:v>
                </c:pt>
                <c:pt idx="1">
                  <c:v>900.6</c:v>
                </c:pt>
                <c:pt idx="2">
                  <c:v>909.6</c:v>
                </c:pt>
                <c:pt idx="3">
                  <c:v>915.1</c:v>
                </c:pt>
                <c:pt idx="4">
                  <c:v>902.3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'AI (1)'!$Z$5:$Z$11</c:f>
                <c:numCache>
                  <c:formatCode>General</c:formatCode>
                  <c:ptCount val="7"/>
                  <c:pt idx="0">
                    <c:v>3.8999999999999773</c:v>
                  </c:pt>
                  <c:pt idx="1">
                    <c:v>4.8500000000000227</c:v>
                  </c:pt>
                  <c:pt idx="2">
                    <c:v>0.44999999999999002</c:v>
                  </c:pt>
                  <c:pt idx="3">
                    <c:v>5.6000000000000227</c:v>
                  </c:pt>
                  <c:pt idx="4">
                    <c:v>2.6499999999999782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plus>
            <c:minus>
              <c:numRef>
                <c:f>'AI (1)'!$Z$5:$Z$11</c:f>
                <c:numCache>
                  <c:formatCode>General</c:formatCode>
                  <c:ptCount val="7"/>
                  <c:pt idx="0">
                    <c:v>3.8999999999999773</c:v>
                  </c:pt>
                  <c:pt idx="1">
                    <c:v>4.8500000000000227</c:v>
                  </c:pt>
                  <c:pt idx="2">
                    <c:v>0.44999999999999002</c:v>
                  </c:pt>
                  <c:pt idx="3">
                    <c:v>5.6000000000000227</c:v>
                  </c:pt>
                  <c:pt idx="4">
                    <c:v>2.6499999999999782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'AI (1)'!$Q$5:$Q$9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'AI (1)'!$T$5:$T$9</c:f>
              <c:numCache>
                <c:formatCode>0.0</c:formatCode>
                <c:ptCount val="5"/>
                <c:pt idx="0" formatCode="General">
                  <c:v>910.4</c:v>
                </c:pt>
                <c:pt idx="1">
                  <c:v>895.75</c:v>
                </c:pt>
                <c:pt idx="2" formatCode="General">
                  <c:v>909.15000000000009</c:v>
                </c:pt>
                <c:pt idx="3" formatCode="General">
                  <c:v>909.5</c:v>
                </c:pt>
                <c:pt idx="4" formatCode="General">
                  <c:v>899.65</c:v>
                </c:pt>
              </c:numCache>
            </c:numRef>
          </c:yVal>
        </c:ser>
        <c:ser>
          <c:idx val="3"/>
          <c:order val="3"/>
          <c:spPr>
            <a:ln w="12700">
              <a:solidFill>
                <a:srgbClr val="339966"/>
              </a:solidFill>
              <a:prstDash val="lgDashDotDot"/>
            </a:ln>
          </c:spPr>
          <c:marker>
            <c:symbol val="none"/>
          </c:marker>
          <c:xVal>
            <c:numRef>
              <c:f>'AI (1)'!$Q$5:$Q$9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'AI (1)'!$U$5:$U$9</c:f>
              <c:numCache>
                <c:formatCode>General</c:formatCode>
                <c:ptCount val="5"/>
                <c:pt idx="0">
                  <c:v>904.89</c:v>
                </c:pt>
                <c:pt idx="1">
                  <c:v>904.89</c:v>
                </c:pt>
                <c:pt idx="2">
                  <c:v>904.89</c:v>
                </c:pt>
                <c:pt idx="3">
                  <c:v>904.89</c:v>
                </c:pt>
                <c:pt idx="4">
                  <c:v>904.89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'AI (1)'!$Q$5:$Q$9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'AI (1)'!$V$5:$V$9</c:f>
              <c:numCache>
                <c:formatCode>General</c:formatCode>
                <c:ptCount val="5"/>
                <c:pt idx="0">
                  <c:v>920.46137373515899</c:v>
                </c:pt>
                <c:pt idx="1">
                  <c:v>920.46137373515899</c:v>
                </c:pt>
                <c:pt idx="2">
                  <c:v>920.46137373515899</c:v>
                </c:pt>
                <c:pt idx="3">
                  <c:v>920.46137373515899</c:v>
                </c:pt>
                <c:pt idx="4">
                  <c:v>920.46137373515899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'AI (1)'!$Q$5:$Q$9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'AI (1)'!$W$5:$W$9</c:f>
              <c:numCache>
                <c:formatCode>General</c:formatCode>
                <c:ptCount val="5"/>
                <c:pt idx="0">
                  <c:v>889.31862626484099</c:v>
                </c:pt>
                <c:pt idx="1">
                  <c:v>889.31862626484099</c:v>
                </c:pt>
                <c:pt idx="2">
                  <c:v>889.31862626484099</c:v>
                </c:pt>
                <c:pt idx="3">
                  <c:v>889.31862626484099</c:v>
                </c:pt>
                <c:pt idx="4">
                  <c:v>889.31862626484099</c:v>
                </c:pt>
              </c:numCache>
            </c:numRef>
          </c:yVal>
        </c:ser>
        <c:ser>
          <c:idx val="6"/>
          <c:order val="6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'AI (1)'!$Q$5:$Q$9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'AI (1)'!$X$5:$X$9</c:f>
              <c:numCache>
                <c:formatCode>General</c:formatCode>
                <c:ptCount val="5"/>
                <c:pt idx="0">
                  <c:v>926.69636512580678</c:v>
                </c:pt>
                <c:pt idx="1">
                  <c:v>926.69636512580678</c:v>
                </c:pt>
                <c:pt idx="2">
                  <c:v>926.69636512580678</c:v>
                </c:pt>
                <c:pt idx="3">
                  <c:v>926.69636512580678</c:v>
                </c:pt>
                <c:pt idx="4">
                  <c:v>926.69636512580678</c:v>
                </c:pt>
              </c:numCache>
            </c:numRef>
          </c:yVal>
          <c:smooth val="1"/>
        </c:ser>
        <c:ser>
          <c:idx val="7"/>
          <c:order val="7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'AI (1)'!$Q$5:$Q$9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'AI (1)'!$Y$5:$Y$9</c:f>
              <c:numCache>
                <c:formatCode>General</c:formatCode>
                <c:ptCount val="5"/>
                <c:pt idx="0">
                  <c:v>883.08363487419354</c:v>
                </c:pt>
                <c:pt idx="1">
                  <c:v>883.08363487419354</c:v>
                </c:pt>
                <c:pt idx="2">
                  <c:v>883.08363487419354</c:v>
                </c:pt>
                <c:pt idx="3">
                  <c:v>883.08363487419354</c:v>
                </c:pt>
                <c:pt idx="4">
                  <c:v>883.08363487419354</c:v>
                </c:pt>
              </c:numCache>
            </c:numRef>
          </c:yVal>
          <c:smooth val="1"/>
        </c:ser>
        <c:axId val="53694848"/>
        <c:axId val="53696768"/>
      </c:scatterChart>
      <c:valAx>
        <c:axId val="53694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Lab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696768"/>
        <c:crosses val="autoZero"/>
        <c:crossBetween val="midCat"/>
      </c:valAx>
      <c:valAx>
        <c:axId val="53696768"/>
        <c:scaling>
          <c:orientation val="minMax"/>
          <c:max val="950"/>
          <c:min val="850"/>
        </c:scaling>
        <c:axPos val="l"/>
        <c:majorGridlines>
          <c:spPr>
            <a:ln w="3175">
              <a:solidFill>
                <a:srgbClr val="FFFF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Assay [g/kg]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694848"/>
        <c:crosses val="autoZero"/>
        <c:crossBetween val="midCat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Pirimiphos-methyl </a:t>
            </a:r>
            <a:r>
              <a:rPr lang="en-US" dirty="0" smtClean="0"/>
              <a:t>CS300</a:t>
            </a:r>
            <a:endParaRPr lang="en-US" dirty="0"/>
          </a:p>
        </c:rich>
      </c:tx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'CS300 outlier excl.'!$Q$5:$Q$9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 outlier excl.'!$R$5:$R$9</c:f>
              <c:numCache>
                <c:formatCode>General</c:formatCode>
                <c:ptCount val="5"/>
                <c:pt idx="0">
                  <c:v>284.60000000000002</c:v>
                </c:pt>
                <c:pt idx="1">
                  <c:v>277.10000000000002</c:v>
                </c:pt>
                <c:pt idx="2">
                  <c:v>293.2</c:v>
                </c:pt>
                <c:pt idx="3">
                  <c:v>282.8</c:v>
                </c:pt>
                <c:pt idx="4">
                  <c:v>0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'CS300 outlier excl.'!$Q$5:$Q$9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 outlier excl.'!$S$5:$S$9</c:f>
              <c:numCache>
                <c:formatCode>General</c:formatCode>
                <c:ptCount val="5"/>
                <c:pt idx="0">
                  <c:v>286.8</c:v>
                </c:pt>
                <c:pt idx="1">
                  <c:v>282.10000000000002</c:v>
                </c:pt>
                <c:pt idx="2">
                  <c:v>296</c:v>
                </c:pt>
                <c:pt idx="3">
                  <c:v>283</c:v>
                </c:pt>
                <c:pt idx="4">
                  <c:v>0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'CS300 outlier excl.'!$Z$5:$Z$11</c:f>
                <c:numCache>
                  <c:formatCode>General</c:formatCode>
                  <c:ptCount val="7"/>
                  <c:pt idx="0">
                    <c:v>1.099999999999989</c:v>
                  </c:pt>
                  <c:pt idx="1">
                    <c:v>2.5</c:v>
                  </c:pt>
                  <c:pt idx="2">
                    <c:v>1.4000000000000057</c:v>
                  </c:pt>
                  <c:pt idx="3">
                    <c:v>9.9999999999994774E-2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plus>
            <c:minus>
              <c:numRef>
                <c:f>'CS300 outlier excl.'!$Z$5:$Z$11</c:f>
                <c:numCache>
                  <c:formatCode>General</c:formatCode>
                  <c:ptCount val="7"/>
                  <c:pt idx="0">
                    <c:v>1.099999999999989</c:v>
                  </c:pt>
                  <c:pt idx="1">
                    <c:v>2.5</c:v>
                  </c:pt>
                  <c:pt idx="2">
                    <c:v>1.4000000000000057</c:v>
                  </c:pt>
                  <c:pt idx="3">
                    <c:v>9.9999999999994774E-2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'CS300 outlier excl.'!$Q$5:$Q$9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 outlier excl.'!$T$5:$T$9</c:f>
              <c:numCache>
                <c:formatCode>0.0</c:formatCode>
                <c:ptCount val="5"/>
                <c:pt idx="0" formatCode="General">
                  <c:v>285.70000000000005</c:v>
                </c:pt>
                <c:pt idx="1">
                  <c:v>279.60000000000002</c:v>
                </c:pt>
                <c:pt idx="2" formatCode="General">
                  <c:v>294.60000000000002</c:v>
                </c:pt>
                <c:pt idx="3" formatCode="General">
                  <c:v>282.89999999999969</c:v>
                </c:pt>
                <c:pt idx="4" formatCode="General">
                  <c:v>0</c:v>
                </c:pt>
              </c:numCache>
            </c:numRef>
          </c:yVal>
        </c:ser>
        <c:ser>
          <c:idx val="3"/>
          <c:order val="3"/>
          <c:spPr>
            <a:ln w="12700">
              <a:solidFill>
                <a:srgbClr val="339966"/>
              </a:solidFill>
              <a:prstDash val="lgDashDotDot"/>
            </a:ln>
          </c:spPr>
          <c:marker>
            <c:symbol val="none"/>
          </c:marker>
          <c:xVal>
            <c:numRef>
              <c:f>'CS300 outlier excl.'!$Q$5:$Q$9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 outlier excl.'!$U$5:$U$9</c:f>
              <c:numCache>
                <c:formatCode>General</c:formatCode>
                <c:ptCount val="5"/>
                <c:pt idx="0">
                  <c:v>285.70000000000005</c:v>
                </c:pt>
                <c:pt idx="1">
                  <c:v>285.70000000000005</c:v>
                </c:pt>
                <c:pt idx="2">
                  <c:v>285.70000000000005</c:v>
                </c:pt>
                <c:pt idx="3">
                  <c:v>285.70000000000005</c:v>
                </c:pt>
                <c:pt idx="4">
                  <c:v>285.70000000000005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'CS300 outlier excl.'!$Q$5:$Q$9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 outlier excl.'!$V$5:$V$9</c:f>
              <c:numCache>
                <c:formatCode>General</c:formatCode>
                <c:ptCount val="5"/>
                <c:pt idx="0">
                  <c:v>291.77993421016993</c:v>
                </c:pt>
                <c:pt idx="1">
                  <c:v>291.77993421016993</c:v>
                </c:pt>
                <c:pt idx="2">
                  <c:v>291.77993421016993</c:v>
                </c:pt>
                <c:pt idx="3">
                  <c:v>291.77993421016993</c:v>
                </c:pt>
                <c:pt idx="4">
                  <c:v>291.77993421016993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'CS300 outlier excl.'!$Q$5:$Q$9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 outlier excl.'!$W$5:$W$9</c:f>
              <c:numCache>
                <c:formatCode>General</c:formatCode>
                <c:ptCount val="5"/>
                <c:pt idx="0">
                  <c:v>279.62006578982971</c:v>
                </c:pt>
                <c:pt idx="1">
                  <c:v>279.62006578982971</c:v>
                </c:pt>
                <c:pt idx="2">
                  <c:v>279.62006578982971</c:v>
                </c:pt>
                <c:pt idx="3">
                  <c:v>279.62006578982971</c:v>
                </c:pt>
                <c:pt idx="4">
                  <c:v>279.62006578982971</c:v>
                </c:pt>
              </c:numCache>
            </c:numRef>
          </c:yVal>
        </c:ser>
        <c:ser>
          <c:idx val="6"/>
          <c:order val="6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'CS300 outlier excl.'!$Q$5:$Q$9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 outlier excl.'!$X$5:$X$9</c:f>
              <c:numCache>
                <c:formatCode>General</c:formatCode>
                <c:ptCount val="5"/>
                <c:pt idx="0">
                  <c:v>304.22607891594851</c:v>
                </c:pt>
                <c:pt idx="1">
                  <c:v>304.22607891594851</c:v>
                </c:pt>
                <c:pt idx="2">
                  <c:v>304.22607891594851</c:v>
                </c:pt>
                <c:pt idx="3">
                  <c:v>304.22607891594851</c:v>
                </c:pt>
                <c:pt idx="4">
                  <c:v>304.22607891594851</c:v>
                </c:pt>
              </c:numCache>
            </c:numRef>
          </c:yVal>
          <c:smooth val="1"/>
        </c:ser>
        <c:ser>
          <c:idx val="7"/>
          <c:order val="7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'CS300 outlier excl.'!$Q$5:$Q$9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'CS300 outlier excl.'!$Y$5:$Y$9</c:f>
              <c:numCache>
                <c:formatCode>General</c:formatCode>
                <c:ptCount val="5"/>
                <c:pt idx="0">
                  <c:v>267.17392108405141</c:v>
                </c:pt>
                <c:pt idx="1">
                  <c:v>267.17392108405141</c:v>
                </c:pt>
                <c:pt idx="2">
                  <c:v>267.17392108405141</c:v>
                </c:pt>
                <c:pt idx="3">
                  <c:v>267.17392108405141</c:v>
                </c:pt>
                <c:pt idx="4">
                  <c:v>267.17392108405141</c:v>
                </c:pt>
              </c:numCache>
            </c:numRef>
          </c:yVal>
          <c:smooth val="1"/>
        </c:ser>
        <c:axId val="53500160"/>
        <c:axId val="53744000"/>
      </c:scatterChart>
      <c:valAx>
        <c:axId val="53500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Lab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744000"/>
        <c:crosses val="autoZero"/>
        <c:crossBetween val="midCat"/>
      </c:valAx>
      <c:valAx>
        <c:axId val="53744000"/>
        <c:scaling>
          <c:orientation val="minMax"/>
          <c:max val="330"/>
          <c:min val="230"/>
        </c:scaling>
        <c:axPos val="l"/>
        <c:majorGridlines>
          <c:spPr>
            <a:ln w="3175">
              <a:solidFill>
                <a:srgbClr val="FFFF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Assay [g/kg]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500160"/>
        <c:crosses val="autoZero"/>
        <c:crossBetween val="midCat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B9579CE-FCD1-4ABC-A736-6314D986704F}" type="datetimeFigureOut">
              <a:rPr lang="en-GB"/>
              <a:pPr>
                <a:defRPr/>
              </a:pPr>
              <a:t>14/06/2011</a:t>
            </a:fld>
            <a:endParaRPr lang="en-GB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8FFB8A4-8A24-45A4-B9BA-892239681F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Aft>
                <a:spcPts val="600"/>
              </a:spcAft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Aft>
                <a:spcPts val="600"/>
              </a:spcAft>
              <a:defRPr sz="1200">
                <a:cs typeface="+mn-cs"/>
              </a:defRPr>
            </a:lvl1pPr>
          </a:lstStyle>
          <a:p>
            <a:pPr>
              <a:defRPr/>
            </a:pPr>
            <a:fld id="{780BA3E8-5BA8-42B7-BEFE-9E7AF61985E8}" type="datetimeFigureOut">
              <a:rPr lang="de-DE"/>
              <a:pPr>
                <a:defRPr/>
              </a:pPr>
              <a:t>14.06.2011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Aft>
                <a:spcPts val="600"/>
              </a:spcAft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Aft>
                <a:spcPts val="600"/>
              </a:spcAft>
              <a:defRPr sz="1200">
                <a:cs typeface="+mn-cs"/>
              </a:defRPr>
            </a:lvl1pPr>
          </a:lstStyle>
          <a:p>
            <a:pPr>
              <a:defRPr/>
            </a:pPr>
            <a:fld id="{387149B7-36E1-48D6-820E-E3E8710EB46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land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50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5927725"/>
            <a:ext cx="7199313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4035425"/>
            <a:ext cx="7197725" cy="4222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88900"/>
            <a:ext cx="2114550" cy="585311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63" y="88900"/>
            <a:ext cx="6192837" cy="585311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88900"/>
            <a:ext cx="8453437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211263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652838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elbild n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 neu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0475" y="2949575"/>
            <a:ext cx="13636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5927725"/>
            <a:ext cx="7199313" cy="360363"/>
          </a:xfrm>
        </p:spPr>
        <p:txBody>
          <a:bodyPr wrap="none">
            <a:normAutofit/>
          </a:bodyPr>
          <a:lstStyle>
            <a:lvl1pPr marL="0" indent="0">
              <a:buFont typeface="Arial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4035425"/>
            <a:ext cx="7197725" cy="422275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11263"/>
            <a:ext cx="4154487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88900"/>
            <a:ext cx="211455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63" y="88900"/>
            <a:ext cx="619283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88900"/>
            <a:ext cx="8453437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211263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652838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11263"/>
            <a:ext cx="4154487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20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ppt_land_print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3788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88900"/>
            <a:ext cx="8453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211263"/>
            <a:ext cx="84597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83350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3688" y="6483350"/>
            <a:ext cx="5572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467B9282-6338-4CF0-BF15-BDC2CBFA8488}" type="slidenum">
              <a:rPr lang="en-US" sz="1200">
                <a:cs typeface="+mn-cs"/>
              </a:rPr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 dirty="0">
                <a:cs typeface="+mn-cs"/>
              </a:rPr>
              <a:t>	</a:t>
            </a:r>
          </a:p>
        </p:txBody>
      </p:sp>
      <p:pic>
        <p:nvPicPr>
          <p:cNvPr id="36871" name="Picture 8" descr="new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89825" y="6403975"/>
            <a:ext cx="11747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</p:sldLayoutIdLst>
  <p:transition>
    <p:wipe dir="r"/>
  </p:transition>
  <p:hf sldNum="0" hdr="0" dt="0"/>
  <p:txStyles>
    <p:titleStyle>
      <a:lvl1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6" descr="Folienbild neu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67438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88900"/>
            <a:ext cx="8453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211263"/>
            <a:ext cx="84597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83350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93688" y="6483350"/>
            <a:ext cx="5572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7136B5E0-063F-4EEA-9D6F-18DE675985A1}" type="slidenum">
              <a:rPr lang="en-US" sz="1200">
                <a:solidFill>
                  <a:srgbClr val="FFFFFF"/>
                </a:solidFill>
                <a:cs typeface="+mn-cs"/>
              </a:rPr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 dirty="0">
                <a:solidFill>
                  <a:srgbClr val="FFFFFF"/>
                </a:solidFill>
                <a:cs typeface="+mn-cs"/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</p:sldLayoutIdLst>
  <p:transition>
    <p:wipe dir="r"/>
  </p:transition>
  <p:hf sldNum="0" hdr="0" dt="0"/>
  <p:txStyles>
    <p:titleStyle>
      <a:lvl1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Document1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Document22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100" smtClean="0"/>
              <a:t>Dr. A. McIntyre / S. De Benedictis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/>
              <a:t>For Internal Use Only</a:t>
            </a:r>
          </a:p>
        </p:txBody>
      </p:sp>
      <p:sp>
        <p:nvSpPr>
          <p:cNvPr id="11267" name="Title 2"/>
          <p:cNvSpPr>
            <a:spLocks noGrp="1"/>
          </p:cNvSpPr>
          <p:nvPr>
            <p:ph type="ctrTitle" sz="quarter"/>
          </p:nvPr>
        </p:nvSpPr>
        <p:spPr>
          <a:xfrm>
            <a:off x="571500" y="4071938"/>
            <a:ext cx="7197725" cy="928687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dirty="0" smtClean="0"/>
              <a:t>Pirimiphos-methyl</a:t>
            </a:r>
            <a:br>
              <a:rPr lang="en-US" sz="2400" dirty="0" smtClean="0"/>
            </a:br>
            <a:r>
              <a:rPr lang="en-US" sz="2400" dirty="0" smtClean="0"/>
              <a:t>CIPAC meeting CHINA 2011</a:t>
            </a:r>
            <a:br>
              <a:rPr lang="en-US" sz="2400" dirty="0" smtClean="0"/>
            </a:br>
            <a:r>
              <a:rPr lang="en-US" sz="2400" dirty="0" smtClean="0"/>
              <a:t>Total AI</a:t>
            </a:r>
            <a:br>
              <a:rPr lang="en-US" sz="2400" dirty="0" smtClean="0"/>
            </a:br>
            <a:r>
              <a:rPr lang="en-US" sz="2400" dirty="0" smtClean="0"/>
              <a:t>CIPAC Collaborative Trial</a:t>
            </a:r>
            <a:br>
              <a:rPr lang="en-US" sz="2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GB" sz="1400" i="1" dirty="0" smtClean="0"/>
              <a:t/>
            </a:r>
            <a:br>
              <a:rPr lang="en-GB" sz="1400" i="1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53437" cy="812800"/>
          </a:xfrm>
        </p:spPr>
        <p:txBody>
          <a:bodyPr/>
          <a:lstStyle/>
          <a:p>
            <a:r>
              <a:rPr lang="en-GB" sz="3200" smtClean="0"/>
              <a:t>Outline of Method: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2400" smtClean="0"/>
              <a:t>Chromatogram – EC formulation 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50533" name="Rectangle 3"/>
          <p:cNvSpPr txBox="1">
            <a:spLocks noChangeArrowheads="1"/>
          </p:cNvSpPr>
          <p:nvPr/>
        </p:nvSpPr>
        <p:spPr bwMode="auto">
          <a:xfrm>
            <a:off x="250825" y="1052513"/>
            <a:ext cx="86074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sp>
        <p:nvSpPr>
          <p:cNvPr id="150534" name="TextBox 5"/>
          <p:cNvSpPr txBox="1">
            <a:spLocks noChangeArrowheads="1"/>
          </p:cNvSpPr>
          <p:nvPr/>
        </p:nvSpPr>
        <p:spPr bwMode="auto">
          <a:xfrm>
            <a:off x="468313" y="1196975"/>
            <a:ext cx="73437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endParaRPr lang="de-DE" sz="2000"/>
          </a:p>
        </p:txBody>
      </p:sp>
      <p:sp>
        <p:nvSpPr>
          <p:cNvPr id="1505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sp>
        <p:nvSpPr>
          <p:cNvPr id="1505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pSp>
        <p:nvGrpSpPr>
          <p:cNvPr id="150537" name="Group 10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50541" name="Rounded Rectangle 12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1505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150530" name="Object 3"/>
          <p:cNvGraphicFramePr>
            <a:graphicFrameLocks noChangeAspect="1"/>
          </p:cNvGraphicFramePr>
          <p:nvPr/>
        </p:nvGraphicFramePr>
        <p:xfrm>
          <a:off x="571500" y="1857375"/>
          <a:ext cx="7786688" cy="4046538"/>
        </p:xfrm>
        <a:graphic>
          <a:graphicData uri="http://schemas.openxmlformats.org/presentationml/2006/ole">
            <p:oleObj spid="_x0000_s150530" r:id="rId4" imgW="6783991" imgH="3553879" progId="">
              <p:embed/>
            </p:oleObj>
          </a:graphicData>
        </a:graphic>
      </p:graphicFrame>
      <p:sp>
        <p:nvSpPr>
          <p:cNvPr id="150539" name="Rounded Rectangular Callout 11"/>
          <p:cNvSpPr>
            <a:spLocks noChangeArrowheads="1"/>
          </p:cNvSpPr>
          <p:nvPr/>
        </p:nvSpPr>
        <p:spPr bwMode="auto">
          <a:xfrm>
            <a:off x="3714750" y="2571750"/>
            <a:ext cx="1714500" cy="428625"/>
          </a:xfrm>
          <a:prstGeom prst="wedgeRoundRectCallout">
            <a:avLst>
              <a:gd name="adj1" fmla="val 43287"/>
              <a:gd name="adj2" fmla="val 84667"/>
              <a:gd name="adj3" fmla="val 16667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400">
                <a:solidFill>
                  <a:srgbClr val="000000"/>
                </a:solidFill>
              </a:rPr>
              <a:t>Pirimiphos-methyl</a:t>
            </a:r>
          </a:p>
        </p:txBody>
      </p:sp>
      <p:sp>
        <p:nvSpPr>
          <p:cNvPr id="150540" name="Rounded Rectangular Callout 9"/>
          <p:cNvSpPr>
            <a:spLocks noChangeArrowheads="1"/>
          </p:cNvSpPr>
          <p:nvPr/>
        </p:nvSpPr>
        <p:spPr bwMode="auto">
          <a:xfrm>
            <a:off x="6357938" y="2500313"/>
            <a:ext cx="2357437" cy="571500"/>
          </a:xfrm>
          <a:prstGeom prst="wedgeRoundRectCallout">
            <a:avLst>
              <a:gd name="adj1" fmla="val -42995"/>
              <a:gd name="adj2" fmla="val 90995"/>
              <a:gd name="adj3" fmla="val 16667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200">
                <a:solidFill>
                  <a:srgbClr val="000000"/>
                </a:solidFill>
              </a:rPr>
              <a:t>Internal Standard</a:t>
            </a:r>
            <a:br>
              <a:rPr lang="de-CH" sz="1200">
                <a:solidFill>
                  <a:srgbClr val="000000"/>
                </a:solidFill>
              </a:rPr>
            </a:br>
            <a:r>
              <a:rPr lang="de-CH" sz="1200">
                <a:solidFill>
                  <a:srgbClr val="000000"/>
                </a:solidFill>
              </a:rPr>
              <a:t>4,4-Dimethoxybenzophenone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53437" cy="812800"/>
          </a:xfrm>
        </p:spPr>
        <p:txBody>
          <a:bodyPr/>
          <a:lstStyle/>
          <a:p>
            <a:r>
              <a:rPr lang="en-GB" sz="3200" smtClean="0"/>
              <a:t>Outline of Method:</a:t>
            </a:r>
            <a:r>
              <a:rPr lang="en-GB" sz="4800" smtClean="0"/>
              <a:t/>
            </a:r>
            <a:br>
              <a:rPr lang="en-GB" sz="4800" smtClean="0"/>
            </a:br>
            <a:r>
              <a:rPr lang="en-GB" sz="2400" smtClean="0"/>
              <a:t>Chromatogram – CS formulation 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51557" name="Rectangle 3"/>
          <p:cNvSpPr txBox="1">
            <a:spLocks noChangeArrowheads="1"/>
          </p:cNvSpPr>
          <p:nvPr/>
        </p:nvSpPr>
        <p:spPr bwMode="auto">
          <a:xfrm>
            <a:off x="250825" y="1052513"/>
            <a:ext cx="86074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468313" y="1196975"/>
            <a:ext cx="73437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endParaRPr lang="de-DE" sz="2000"/>
          </a:p>
        </p:txBody>
      </p:sp>
      <p:sp>
        <p:nvSpPr>
          <p:cNvPr id="1515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sp>
        <p:nvSpPr>
          <p:cNvPr id="1515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pSp>
        <p:nvGrpSpPr>
          <p:cNvPr id="151561" name="Group 10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51565" name="Rounded Rectangle 12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1515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151554" name="Object 3"/>
          <p:cNvGraphicFramePr>
            <a:graphicFrameLocks noChangeAspect="1"/>
          </p:cNvGraphicFramePr>
          <p:nvPr/>
        </p:nvGraphicFramePr>
        <p:xfrm>
          <a:off x="642938" y="1785938"/>
          <a:ext cx="7835900" cy="4071937"/>
        </p:xfrm>
        <a:graphic>
          <a:graphicData uri="http://schemas.openxmlformats.org/presentationml/2006/ole">
            <p:oleObj spid="_x0000_s151554" r:id="rId4" imgW="6783991" imgH="3553879" progId="">
              <p:embed/>
            </p:oleObj>
          </a:graphicData>
        </a:graphic>
      </p:graphicFrame>
      <p:sp>
        <p:nvSpPr>
          <p:cNvPr id="151563" name="Rounded Rectangular Callout 11"/>
          <p:cNvSpPr>
            <a:spLocks noChangeArrowheads="1"/>
          </p:cNvSpPr>
          <p:nvPr/>
        </p:nvSpPr>
        <p:spPr bwMode="auto">
          <a:xfrm>
            <a:off x="3857625" y="2571750"/>
            <a:ext cx="1714500" cy="428625"/>
          </a:xfrm>
          <a:prstGeom prst="wedgeRoundRectCallout">
            <a:avLst>
              <a:gd name="adj1" fmla="val 43287"/>
              <a:gd name="adj2" fmla="val 84667"/>
              <a:gd name="adj3" fmla="val 16667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400">
                <a:solidFill>
                  <a:srgbClr val="000000"/>
                </a:solidFill>
              </a:rPr>
              <a:t>Pirimiphos-methyl</a:t>
            </a:r>
          </a:p>
        </p:txBody>
      </p:sp>
      <p:sp>
        <p:nvSpPr>
          <p:cNvPr id="151564" name="Rounded Rectangular Callout 9"/>
          <p:cNvSpPr>
            <a:spLocks noChangeArrowheads="1"/>
          </p:cNvSpPr>
          <p:nvPr/>
        </p:nvSpPr>
        <p:spPr bwMode="auto">
          <a:xfrm>
            <a:off x="6429375" y="2500313"/>
            <a:ext cx="2357438" cy="571500"/>
          </a:xfrm>
          <a:prstGeom prst="wedgeRoundRectCallout">
            <a:avLst>
              <a:gd name="adj1" fmla="val -42995"/>
              <a:gd name="adj2" fmla="val 90995"/>
              <a:gd name="adj3" fmla="val 16667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200">
                <a:solidFill>
                  <a:srgbClr val="000000"/>
                </a:solidFill>
              </a:rPr>
              <a:t>Internal Standard</a:t>
            </a:r>
            <a:br>
              <a:rPr lang="de-CH" sz="1200">
                <a:solidFill>
                  <a:srgbClr val="000000"/>
                </a:solidFill>
              </a:rPr>
            </a:br>
            <a:r>
              <a:rPr lang="de-CH" sz="1200">
                <a:solidFill>
                  <a:srgbClr val="000000"/>
                </a:solidFill>
              </a:rPr>
              <a:t>4,4-Dimethoxybenzophenone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53437" cy="812800"/>
          </a:xfrm>
        </p:spPr>
        <p:txBody>
          <a:bodyPr/>
          <a:lstStyle/>
          <a:p>
            <a:r>
              <a:rPr lang="en-GB" sz="3200" smtClean="0"/>
              <a:t>Calculation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 txBox="1">
            <a:spLocks noChangeArrowheads="1"/>
          </p:cNvSpPr>
          <p:nvPr/>
        </p:nvSpPr>
        <p:spPr bwMode="auto">
          <a:xfrm>
            <a:off x="250825" y="1052513"/>
            <a:ext cx="86074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2357438"/>
            <a:ext cx="9072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928688"/>
            <a:ext cx="88582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6678" name="Group 6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56680" name="Rounded Rectangle 8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156679" name="Rectangle 1"/>
          <p:cNvSpPr>
            <a:spLocks noChangeArrowheads="1"/>
          </p:cNvSpPr>
          <p:nvPr/>
        </p:nvSpPr>
        <p:spPr bwMode="auto">
          <a:xfrm>
            <a:off x="285750" y="3576638"/>
            <a:ext cx="821531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600">
                <a:latin typeface="Times New Roman" pitchFamily="18" charset="0"/>
                <a:cs typeface="Times New Roman" pitchFamily="18" charset="0"/>
              </a:rPr>
              <a:t>where:</a:t>
            </a:r>
            <a:endParaRPr lang="de-CH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 sz="16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600" i="1" baseline="-3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	= individual response factor (of pirimiphos-methyl)</a:t>
            </a:r>
            <a:endParaRPr lang="de-CH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 sz="16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" i="1" baseline="-30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	= peak area of pirimiphos-methyl in the calibration solution</a:t>
            </a:r>
            <a:endParaRPr lang="de-CH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 sz="16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" i="1" baseline="-3000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	= peak area of pirimiphos-methyl in the sample solution</a:t>
            </a:r>
            <a:endParaRPr lang="de-CH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 sz="16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baseline="-300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	= peak area of the internal standard in the calibration solution</a:t>
            </a:r>
            <a:endParaRPr lang="de-CH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 sz="16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" i="1" baseline="-300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	= peak area of the internal standard in the sample solution</a:t>
            </a:r>
            <a:endParaRPr lang="de-CH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 sz="1600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	= mass of the pirimiphos-methyl reference standard in the calibration solution (mg)</a:t>
            </a:r>
            <a:endParaRPr lang="de-CH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 sz="16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	= mass of sample taken (mg)</a:t>
            </a:r>
            <a:endParaRPr lang="en-GB" sz="1600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 sz="1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	= purity of pirimiphos-methyl reference standard (g/kg)</a:t>
            </a:r>
            <a:r>
              <a:rPr lang="de-CH" sz="1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Participants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58723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5010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GB" sz="2400"/>
              <a:t>Dr. J. Distler  </a:t>
            </a:r>
          </a:p>
          <a:p>
            <a:pPr>
              <a:spcBef>
                <a:spcPts val="300"/>
              </a:spcBef>
            </a:pPr>
            <a:r>
              <a:rPr lang="en-GB" sz="2400"/>
              <a:t>  BASF SE, Limburgerhof, Germany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GB" sz="2400"/>
              <a:t>Dr. M. Cichy</a:t>
            </a:r>
          </a:p>
          <a:p>
            <a:pPr>
              <a:spcBef>
                <a:spcPts val="300"/>
              </a:spcBef>
            </a:pPr>
            <a:r>
              <a:rPr lang="en-GB" sz="2400"/>
              <a:t>  Bayer CropScience AG, Frankfurt a.M., Germany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GB" sz="2400"/>
              <a:t>Dr. M. Haustein   </a:t>
            </a:r>
          </a:p>
          <a:p>
            <a:pPr>
              <a:spcBef>
                <a:spcPts val="300"/>
              </a:spcBef>
            </a:pPr>
            <a:r>
              <a:rPr lang="en-GB" sz="2400"/>
              <a:t>  Currenta GmbH, Dormagen, Germany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GB" sz="2400"/>
              <a:t>Urs Hirsbrunner  	</a:t>
            </a:r>
          </a:p>
          <a:p>
            <a:pPr>
              <a:spcBef>
                <a:spcPts val="300"/>
              </a:spcBef>
            </a:pPr>
            <a:r>
              <a:rPr lang="en-GB" sz="2400"/>
              <a:t>  Syngenta Crop Protection Münchwilen AG, Münchwilen (CH)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GB" sz="2400"/>
              <a:t>Renè Schuler	</a:t>
            </a:r>
          </a:p>
          <a:p>
            <a:pPr>
              <a:spcBef>
                <a:spcPts val="300"/>
              </a:spcBef>
            </a:pPr>
            <a:r>
              <a:rPr lang="en-GB" sz="2400"/>
              <a:t>  Syngenta Crop Protection Münchwilen AG, Münchwilen (CH)</a:t>
            </a:r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58724" name="Group 4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58725" name="Rounded Rectangle 5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Samples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60771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Pirimiphos-methyl tech.</a:t>
            </a:r>
            <a:endParaRPr lang="de-CH" sz="240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Pirimiphos-methyl CS300</a:t>
            </a:r>
            <a:endParaRPr lang="de-CH" sz="240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Pirimiphos-methyl EC500</a:t>
            </a:r>
            <a:endParaRPr lang="de-CH" sz="240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Internal standard 4,4’ dimethoxybenzophenone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Pirimiphos-methyl reference standard (purity 99.2 %w/w)</a:t>
            </a:r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60773" name="Rounded Rectangle 5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</a:t>
            </a:r>
            <a:br>
              <a:rPr lang="en-GB" sz="3200" smtClean="0"/>
            </a:br>
            <a:r>
              <a:rPr lang="en-GB" sz="2400" smtClean="0"/>
              <a:t>outlier detection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62819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n-US" sz="2400"/>
              <a:t/>
            </a:r>
            <a:br>
              <a:rPr lang="en-US" sz="2400"/>
            </a:br>
            <a:r>
              <a:rPr lang="en-US" sz="2400"/>
              <a:t>CS300 data set showed an outlier, all others acceptable</a:t>
            </a:r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62820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62828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642910" y="2714620"/>
          <a:ext cx="6219825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2822" name="Rounded Rectangular Callout 6"/>
          <p:cNvSpPr>
            <a:spLocks noChangeArrowheads="1"/>
          </p:cNvSpPr>
          <p:nvPr/>
        </p:nvSpPr>
        <p:spPr bwMode="auto">
          <a:xfrm>
            <a:off x="6429375" y="1928813"/>
            <a:ext cx="2428875" cy="500062"/>
          </a:xfrm>
          <a:prstGeom prst="wedgeRoundRectCallout">
            <a:avLst>
              <a:gd name="adj1" fmla="val -69236"/>
              <a:gd name="adj2" fmla="val 425412"/>
              <a:gd name="adj3" fmla="val 16667"/>
            </a:avLst>
          </a:prstGeom>
          <a:solidFill>
            <a:srgbClr val="FFC000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600">
                <a:solidFill>
                  <a:srgbClr val="000000"/>
                </a:solidFill>
              </a:rPr>
              <a:t>Lab 5: Cochran outlier</a:t>
            </a:r>
          </a:p>
        </p:txBody>
      </p:sp>
      <p:grpSp>
        <p:nvGrpSpPr>
          <p:cNvPr id="162823" name="Group 18"/>
          <p:cNvGrpSpPr>
            <a:grpSpLocks/>
          </p:cNvGrpSpPr>
          <p:nvPr/>
        </p:nvGrpSpPr>
        <p:grpSpPr bwMode="auto">
          <a:xfrm>
            <a:off x="7000875" y="3429000"/>
            <a:ext cx="1500188" cy="857250"/>
            <a:chOff x="7000892" y="3429000"/>
            <a:chExt cx="1500198" cy="857256"/>
          </a:xfrm>
        </p:grpSpPr>
        <p:sp>
          <p:nvSpPr>
            <p:cNvPr id="162824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162825" name="Straight Connector 14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62826" name="Straight Connector 15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62827" name="Straight Connector 16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</a:t>
            </a:r>
            <a:br>
              <a:rPr lang="en-GB" sz="3200" smtClean="0"/>
            </a:br>
            <a:r>
              <a:rPr lang="en-GB" sz="2400" smtClean="0"/>
              <a:t>Outlier detection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64867" name="Rectangle 3"/>
          <p:cNvSpPr txBox="1">
            <a:spLocks noChangeArrowheads="1"/>
          </p:cNvSpPr>
          <p:nvPr/>
        </p:nvSpPr>
        <p:spPr bwMode="auto">
          <a:xfrm>
            <a:off x="500063" y="1601788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endParaRPr lang="en-US" sz="2400"/>
          </a:p>
          <a:p>
            <a:r>
              <a:rPr lang="en-US" sz="2400"/>
              <a:t>Lab 5: Data for CS300 determination excluded</a:t>
            </a:r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64868" name="Group 4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64869" name="Rounded Rectangle 5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66915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66916" name="Group 5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66923" name="Rounded Rectangle 6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28596" y="1428736"/>
          <a:ext cx="692948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6918" name="Group 16"/>
          <p:cNvGrpSpPr>
            <a:grpSpLocks/>
          </p:cNvGrpSpPr>
          <p:nvPr/>
        </p:nvGrpSpPr>
        <p:grpSpPr bwMode="auto">
          <a:xfrm>
            <a:off x="7429500" y="2571750"/>
            <a:ext cx="1500188" cy="857250"/>
            <a:chOff x="7000892" y="3429000"/>
            <a:chExt cx="1500198" cy="857256"/>
          </a:xfrm>
        </p:grpSpPr>
        <p:sp>
          <p:nvSpPr>
            <p:cNvPr id="166919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166920" name="Straight Connector 18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66921" name="Straight Connector 19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66922" name="Straight Connector 20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68963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68964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68972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928662" y="1428736"/>
          <a:ext cx="728667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8966" name="Rounded Rectangular Callout 6"/>
          <p:cNvSpPr>
            <a:spLocks noChangeArrowheads="1"/>
          </p:cNvSpPr>
          <p:nvPr/>
        </p:nvSpPr>
        <p:spPr bwMode="auto">
          <a:xfrm>
            <a:off x="6072188" y="1500188"/>
            <a:ext cx="2143125" cy="285750"/>
          </a:xfrm>
          <a:prstGeom prst="wedgeRoundRectCallout">
            <a:avLst>
              <a:gd name="adj1" fmla="val -11968"/>
              <a:gd name="adj2" fmla="val 477639"/>
              <a:gd name="adj3" fmla="val 16667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200">
                <a:solidFill>
                  <a:srgbClr val="000000"/>
                </a:solidFill>
              </a:rPr>
              <a:t>Lab 5 excluded</a:t>
            </a:r>
          </a:p>
        </p:txBody>
      </p:sp>
      <p:grpSp>
        <p:nvGrpSpPr>
          <p:cNvPr id="168967" name="Group 12"/>
          <p:cNvGrpSpPr>
            <a:grpSpLocks/>
          </p:cNvGrpSpPr>
          <p:nvPr/>
        </p:nvGrpSpPr>
        <p:grpSpPr bwMode="auto">
          <a:xfrm>
            <a:off x="7500938" y="2571750"/>
            <a:ext cx="1500187" cy="857250"/>
            <a:chOff x="7000892" y="3429000"/>
            <a:chExt cx="1500198" cy="857256"/>
          </a:xfrm>
        </p:grpSpPr>
        <p:sp>
          <p:nvSpPr>
            <p:cNvPr id="168968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168969" name="Straight Connector 14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68970" name="Straight Connector 15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68971" name="Straight Connector 16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53605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aphicFrame>
        <p:nvGraphicFramePr>
          <p:cNvPr id="153602" name="Object 3"/>
          <p:cNvGraphicFramePr>
            <a:graphicFrameLocks noChangeAspect="1"/>
          </p:cNvGraphicFramePr>
          <p:nvPr/>
        </p:nvGraphicFramePr>
        <p:xfrm>
          <a:off x="928688" y="1428750"/>
          <a:ext cx="6357937" cy="3535363"/>
        </p:xfrm>
        <a:graphic>
          <a:graphicData uri="http://schemas.openxmlformats.org/presentationml/2006/ole">
            <p:oleObj spid="_x0000_s153602" name="Document" r:id="rId4" imgW="5777535" imgH="3081677" progId="">
              <p:embed/>
            </p:oleObj>
          </a:graphicData>
        </a:graphic>
      </p:graphicFrame>
      <p:grpSp>
        <p:nvGrpSpPr>
          <p:cNvPr id="153606" name="Group 5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53612" name="Rounded Rectangle 6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153607" name="Group 9"/>
          <p:cNvGrpSpPr>
            <a:grpSpLocks/>
          </p:cNvGrpSpPr>
          <p:nvPr/>
        </p:nvGrpSpPr>
        <p:grpSpPr bwMode="auto">
          <a:xfrm>
            <a:off x="7429500" y="2500313"/>
            <a:ext cx="1500188" cy="857250"/>
            <a:chOff x="7000892" y="3429000"/>
            <a:chExt cx="1500198" cy="857256"/>
          </a:xfrm>
        </p:grpSpPr>
        <p:sp>
          <p:nvSpPr>
            <p:cNvPr id="153608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153609" name="Straight Connector 11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53610" name="Straight Connector 12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53611" name="Straight Connector 13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8900"/>
            <a:ext cx="7926387" cy="812800"/>
          </a:xfrm>
        </p:spPr>
        <p:txBody>
          <a:bodyPr/>
          <a:lstStyle/>
          <a:p>
            <a:r>
              <a:rPr lang="en-GB" sz="3200" smtClean="0"/>
              <a:t>Contents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900113" y="857250"/>
            <a:ext cx="8243887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 General Information</a:t>
            </a:r>
          </a:p>
          <a:p>
            <a:pPr>
              <a:buClr>
                <a:schemeClr val="tx2"/>
              </a:buClr>
            </a:pPr>
            <a:endParaRPr lang="de-CH" sz="2400"/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 Content of Pirimiphos-methyl in tech. AI and formulations (DAPA small scale trial)</a:t>
            </a:r>
            <a:br>
              <a:rPr lang="de-CH" sz="2400"/>
            </a:br>
            <a:r>
              <a:rPr lang="de-CH" sz="2400"/>
              <a:t> 	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Outline of Method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Calculation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Participants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Samples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Statistical Evaluation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Conclusions</a:t>
            </a:r>
          </a:p>
          <a:p>
            <a:pPr>
              <a:buClr>
                <a:schemeClr val="tx2"/>
              </a:buClr>
            </a:pPr>
            <a:endParaRPr lang="en-GB" sz="16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57188" y="5214938"/>
            <a:ext cx="6929437" cy="2857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defRPr/>
            </a:pPr>
            <a:endParaRPr lang="de-CH">
              <a:cs typeface="+mn-cs"/>
            </a:endParaRPr>
          </a:p>
        </p:txBody>
      </p:sp>
      <p:sp>
        <p:nvSpPr>
          <p:cNvPr id="152580" name="Rectangle 6"/>
          <p:cNvSpPr>
            <a:spLocks noChangeArrowheads="1"/>
          </p:cNvSpPr>
          <p:nvPr/>
        </p:nvSpPr>
        <p:spPr bwMode="auto">
          <a:xfrm>
            <a:off x="357188" y="4857750"/>
            <a:ext cx="6929437" cy="285750"/>
          </a:xfrm>
          <a:prstGeom prst="rect">
            <a:avLst/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endParaRPr lang="de-CH"/>
          </a:p>
        </p:txBody>
      </p:sp>
      <p:sp>
        <p:nvSpPr>
          <p:cNvPr id="152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</a:t>
            </a:r>
            <a:br>
              <a:rPr lang="en-GB" sz="3200" smtClean="0"/>
            </a:br>
            <a:r>
              <a:rPr lang="en-GB" sz="2400" smtClean="0"/>
              <a:t>summary data after outlier eliminated</a:t>
            </a:r>
          </a:p>
        </p:txBody>
      </p:sp>
      <p:sp>
        <p:nvSpPr>
          <p:cNvPr id="512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52583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aphicFrame>
        <p:nvGraphicFramePr>
          <p:cNvPr id="152578" name="Object 3"/>
          <p:cNvGraphicFramePr>
            <a:graphicFrameLocks noChangeAspect="1"/>
          </p:cNvGraphicFramePr>
          <p:nvPr/>
        </p:nvGraphicFramePr>
        <p:xfrm>
          <a:off x="427038" y="1425575"/>
          <a:ext cx="9642475" cy="4368800"/>
        </p:xfrm>
        <a:graphic>
          <a:graphicData uri="http://schemas.openxmlformats.org/presentationml/2006/ole">
            <p:oleObj spid="_x0000_s152578" name="Document" r:id="rId4" imgW="5849359" imgH="2654016" progId="">
              <p:embed/>
            </p:oleObj>
          </a:graphicData>
        </a:graphic>
      </p:graphicFrame>
      <p:grpSp>
        <p:nvGrpSpPr>
          <p:cNvPr id="152584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52586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152585" name="TextBox 12"/>
          <p:cNvSpPr txBox="1">
            <a:spLocks noChangeArrowheads="1"/>
          </p:cNvSpPr>
          <p:nvPr/>
        </p:nvSpPr>
        <p:spPr bwMode="auto">
          <a:xfrm>
            <a:off x="7572375" y="4786313"/>
            <a:ext cx="1571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CH" sz="1200"/>
              <a:t>Experimental Results</a:t>
            </a:r>
          </a:p>
          <a:p>
            <a:pPr>
              <a:spcBef>
                <a:spcPts val="600"/>
              </a:spcBef>
            </a:pPr>
            <a:r>
              <a:rPr lang="de-CH" sz="1200"/>
              <a:t>Acceptance Criteria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Conclusions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77155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Wingdings" pitchFamily="2" charset="2"/>
              <a:buChar char="§"/>
            </a:pPr>
            <a:r>
              <a:rPr lang="en-US" sz="2400"/>
              <a:t> Acceptable statistical results for Tech. AI and EC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/>
              <a:t> homogeneous samples</a:t>
            </a:r>
            <a:br>
              <a:rPr lang="en-US" sz="2400"/>
            </a:br>
            <a:endParaRPr lang="en-US" sz="2400"/>
          </a:p>
          <a:p>
            <a:pPr>
              <a:buFont typeface="Wingdings" pitchFamily="2" charset="2"/>
              <a:buChar char="§"/>
            </a:pPr>
            <a:r>
              <a:rPr lang="en-US" sz="2400"/>
              <a:t> Acceptable results for CS after elimination of outlier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/>
              <a:t>Sample homogenization is a critical part for the analysis of CS formulations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/>
              <a:t> sample preparation part of the method was re-phrased to emphasis this</a:t>
            </a:r>
            <a:endParaRPr lang="de-CH" sz="2400"/>
          </a:p>
          <a:p>
            <a:r>
              <a:rPr lang="en-US" sz="2400"/>
              <a:t> </a:t>
            </a:r>
            <a:endParaRPr lang="de-CH" sz="2400"/>
          </a:p>
          <a:p>
            <a:pPr>
              <a:buFont typeface="Wingdings" pitchFamily="2" charset="2"/>
              <a:buChar char="§"/>
            </a:pPr>
            <a:r>
              <a:rPr lang="en-US" sz="2400"/>
              <a:t> The reported error of interchanged retention times was also corrected for the CIPAC trial</a:t>
            </a:r>
            <a:endParaRPr lang="de-CH" sz="2400"/>
          </a:p>
          <a:p>
            <a:r>
              <a:rPr lang="en-US" sz="2400"/>
              <a:t> </a:t>
            </a:r>
            <a:endParaRPr lang="de-CH" sz="2400"/>
          </a:p>
          <a:p>
            <a:pPr>
              <a:buFont typeface="Wingdings" pitchFamily="2" charset="2"/>
              <a:buChar char="§"/>
            </a:pPr>
            <a:r>
              <a:rPr lang="en-US" sz="2400"/>
              <a:t> Based upon the results of this Pilot Study a full scale CIPAC collaborative study was started</a:t>
            </a:r>
            <a:endParaRPr lang="de-CH" sz="2400"/>
          </a:p>
          <a:p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77156" name="Group 4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77157" name="Rounded Rectangle 5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>
          <a:xfrm>
            <a:off x="785813" y="1571625"/>
            <a:ext cx="7772400" cy="2928938"/>
          </a:xfrm>
        </p:spPr>
        <p:txBody>
          <a:bodyPr/>
          <a:lstStyle/>
          <a:p>
            <a:pPr algn="ctr"/>
            <a:r>
              <a:rPr lang="de-CH" sz="2400" smtClean="0"/>
              <a:t>Determination of Pirimiphos-methyl </a:t>
            </a:r>
            <a:br>
              <a:rPr lang="de-CH" sz="2400" smtClean="0"/>
            </a:br>
            <a:r>
              <a:rPr lang="de-CH" sz="2400" smtClean="0"/>
              <a:t> </a:t>
            </a:r>
            <a:br>
              <a:rPr lang="de-CH" sz="2400" smtClean="0"/>
            </a:br>
            <a:r>
              <a:rPr lang="de-CH" sz="2400" smtClean="0"/>
              <a:t>in tech. AI and formulations (EC/CS)</a:t>
            </a:r>
            <a:br>
              <a:rPr lang="de-CH" sz="2400" smtClean="0"/>
            </a:br>
            <a:r>
              <a:rPr lang="de-CH" sz="2400" smtClean="0"/>
              <a:t/>
            </a:r>
            <a:br>
              <a:rPr lang="de-CH" sz="2400" smtClean="0"/>
            </a:br>
            <a:r>
              <a:rPr lang="en-US" sz="2400" smtClean="0"/>
              <a:t>“</a:t>
            </a:r>
            <a:r>
              <a:rPr lang="de-CH" sz="2400" smtClean="0"/>
              <a:t>Total AI“</a:t>
            </a:r>
            <a:br>
              <a:rPr lang="de-CH" sz="2400" smtClean="0"/>
            </a:br>
            <a:r>
              <a:rPr lang="de-CH" sz="2400" smtClean="0"/>
              <a:t/>
            </a:r>
            <a:br>
              <a:rPr lang="de-CH" sz="2400" smtClean="0"/>
            </a:br>
            <a:r>
              <a:rPr lang="de-CH" sz="2400" smtClean="0"/>
              <a:t>CIPAC full scale collaborative study</a:t>
            </a:r>
            <a:br>
              <a:rPr lang="de-CH" sz="2400" smtClean="0"/>
            </a:br>
            <a:r>
              <a:rPr lang="de-CH" smtClean="0"/>
              <a:t/>
            </a:r>
            <a:br>
              <a:rPr lang="de-CH" smtClean="0"/>
            </a:br>
            <a:r>
              <a:rPr lang="de-CH" smtClean="0"/>
              <a:t/>
            </a:r>
            <a:br>
              <a:rPr lang="de-CH" smtClean="0"/>
            </a:br>
            <a:r>
              <a:rPr lang="de-CH" smtClean="0"/>
              <a:t/>
            </a:r>
            <a:br>
              <a:rPr lang="de-CH" smtClean="0"/>
            </a:br>
            <a:endParaRPr lang="en-US" smtClean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Participants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180227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5010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/>
              <a:t> 26 respondents to the CIPAC information sheet 287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/>
              <a:t>Sample set was sent to all participants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/>
              <a:t> 17 participants have sent back results in time (Import issues)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/>
              <a:t> Participants were from Asia, Europe and US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/>
              <a:t>Belgium, Czech Republic, Denmark, Germany, Hungary, India, Ireland, Lithuania, Macedonia, Philippines, Romania, Serbia, Spain, Taiwan, Turkey and US </a:t>
            </a:r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80228" name="Group 4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80229" name="Rounded Rectangle 5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Samples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182275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Pirimiphos-methyl tech. – sample 1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Pirimiphos-methyl tech. – sample 2</a:t>
            </a:r>
            <a:endParaRPr lang="de-CH" sz="240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Pirimiphos-methyl CS300 – sample 1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e-CH" sz="2400"/>
              <a:t> </a:t>
            </a:r>
            <a:r>
              <a:rPr lang="en-US" sz="2400"/>
              <a:t>Pirimiphos-methyl CS300 – sample 2</a:t>
            </a:r>
            <a:endParaRPr lang="de-CH" sz="240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Pirimiphos-methyl EC500</a:t>
            </a:r>
            <a:endParaRPr lang="de-CH" sz="240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Internal standard 4,4’ dimethoxybenzophenone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Pirimiphos-methyl reference standard (purity 99.2 %w/w)</a:t>
            </a:r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82277" name="Rounded Rectangle 5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Data Review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184323" name="Rectangle 3"/>
          <p:cNvSpPr txBox="1">
            <a:spLocks noChangeArrowheads="1"/>
          </p:cNvSpPr>
          <p:nvPr/>
        </p:nvSpPr>
        <p:spPr bwMode="auto">
          <a:xfrm>
            <a:off x="500063" y="13573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All method deviations, noted by the participants, were deemed not to affect the analytical results significantly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en-US" sz="2400"/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/>
              <a:t> Data returned by Lab 9 was excluded from statistical evaluation due to very high variation in area counts from one injection to the next (potential instrument malfunction)</a:t>
            </a:r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84324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84326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1843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 </a:t>
            </a:r>
            <a:br>
              <a:rPr lang="en-GB" sz="3200" smtClean="0"/>
            </a:br>
            <a:r>
              <a:rPr lang="en-GB" sz="2400" smtClean="0"/>
              <a:t>Outlier detection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n-US" sz="2400"/>
              <a:t/>
            </a:r>
            <a:br>
              <a:rPr lang="en-US" sz="2400"/>
            </a:br>
            <a:r>
              <a:rPr lang="en-US" sz="2400"/>
              <a:t>Pirimiphos-methyl tech.-sample 1: </a:t>
            </a:r>
            <a:br>
              <a:rPr lang="en-US" sz="2400"/>
            </a:br>
            <a:r>
              <a:rPr lang="en-US" sz="2400"/>
              <a:t>no outlier/straggler detected</a:t>
            </a:r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5126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5133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5127" name="Group 18"/>
          <p:cNvGrpSpPr>
            <a:grpSpLocks/>
          </p:cNvGrpSpPr>
          <p:nvPr/>
        </p:nvGrpSpPr>
        <p:grpSpPr bwMode="auto">
          <a:xfrm>
            <a:off x="7000875" y="3429000"/>
            <a:ext cx="1500188" cy="857250"/>
            <a:chOff x="7000892" y="3429000"/>
            <a:chExt cx="1500198" cy="857256"/>
          </a:xfrm>
        </p:grpSpPr>
        <p:sp>
          <p:nvSpPr>
            <p:cNvPr id="5129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5130" name="Straight Connector 14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5131" name="Straight Connector 15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5132" name="Straight Connector 16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714375" y="2286000"/>
          <a:ext cx="6192838" cy="3071813"/>
        </p:xfrm>
        <a:graphic>
          <a:graphicData uri="http://schemas.openxmlformats.org/presentationml/2006/ole">
            <p:oleObj spid="_x0000_s5122" name="Worksheet" r:id="rId4" imgW="6057967" imgH="3000380" progId="Excel.Shee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 </a:t>
            </a:r>
            <a:br>
              <a:rPr lang="en-GB" sz="3200" smtClean="0"/>
            </a:br>
            <a:r>
              <a:rPr lang="en-GB" sz="2400" smtClean="0"/>
              <a:t>Outlier detection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n-US" sz="2400"/>
              <a:t/>
            </a:r>
            <a:br>
              <a:rPr lang="en-US" sz="2400"/>
            </a:br>
            <a:r>
              <a:rPr lang="en-US" sz="2400"/>
              <a:t>Pirimiphos-methyl tech.-sample 2: </a:t>
            </a:r>
            <a:br>
              <a:rPr lang="en-US" sz="2400"/>
            </a:br>
            <a:r>
              <a:rPr lang="en-US" sz="2400"/>
              <a:t>1 Grubbs straggler detected</a:t>
            </a:r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6150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6158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6151" name="Group 18"/>
          <p:cNvGrpSpPr>
            <a:grpSpLocks/>
          </p:cNvGrpSpPr>
          <p:nvPr/>
        </p:nvGrpSpPr>
        <p:grpSpPr bwMode="auto">
          <a:xfrm>
            <a:off x="7000875" y="3429000"/>
            <a:ext cx="1500188" cy="857250"/>
            <a:chOff x="7000892" y="3429000"/>
            <a:chExt cx="1500198" cy="857256"/>
          </a:xfrm>
        </p:grpSpPr>
        <p:sp>
          <p:nvSpPr>
            <p:cNvPr id="6154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6155" name="Straight Connector 14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156" name="Straight Connector 15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6157" name="Straight Connector 16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571500" y="2357438"/>
          <a:ext cx="6000750" cy="2976562"/>
        </p:xfrm>
        <a:graphic>
          <a:graphicData uri="http://schemas.openxmlformats.org/presentationml/2006/ole">
            <p:oleObj spid="_x0000_s6146" name="Worksheet" r:id="rId4" imgW="6057967" imgH="3000380" progId="Excel.Sheet.8">
              <p:embed/>
            </p:oleObj>
          </a:graphicData>
        </a:graphic>
      </p:graphicFrame>
      <p:sp>
        <p:nvSpPr>
          <p:cNvPr id="6153" name="Rounded Rectangular Callout 6"/>
          <p:cNvSpPr>
            <a:spLocks noChangeArrowheads="1"/>
          </p:cNvSpPr>
          <p:nvPr/>
        </p:nvSpPr>
        <p:spPr bwMode="auto">
          <a:xfrm>
            <a:off x="6215063" y="1928813"/>
            <a:ext cx="2643187" cy="785812"/>
          </a:xfrm>
          <a:prstGeom prst="wedgeRoundRectCallout">
            <a:avLst>
              <a:gd name="adj1" fmla="val -99032"/>
              <a:gd name="adj2" fmla="val 128991"/>
              <a:gd name="adj3" fmla="val 16667"/>
            </a:avLst>
          </a:prstGeom>
          <a:solidFill>
            <a:srgbClr val="FFC000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600">
                <a:solidFill>
                  <a:srgbClr val="000000"/>
                </a:solidFill>
              </a:rPr>
              <a:t>Lab 14: Grubbs straggler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 </a:t>
            </a:r>
            <a:br>
              <a:rPr lang="en-GB" sz="3200" smtClean="0"/>
            </a:br>
            <a:r>
              <a:rPr lang="en-GB" sz="2400" smtClean="0"/>
              <a:t>Outlier detection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n-US" sz="2400"/>
              <a:t/>
            </a:r>
            <a:br>
              <a:rPr lang="en-US" sz="2400"/>
            </a:br>
            <a:r>
              <a:rPr lang="en-US" sz="2400"/>
              <a:t>Pirimiphos-methyl CS300 -sample 1: </a:t>
            </a:r>
            <a:br>
              <a:rPr lang="en-US" sz="2400"/>
            </a:br>
            <a:r>
              <a:rPr lang="en-US" sz="2400"/>
              <a:t>1 potential Cochran straggler detected (outlier according to Mandel’s k-statistic)</a:t>
            </a:r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7174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7182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7175" name="Group 18"/>
          <p:cNvGrpSpPr>
            <a:grpSpLocks/>
          </p:cNvGrpSpPr>
          <p:nvPr/>
        </p:nvGrpSpPr>
        <p:grpSpPr bwMode="auto">
          <a:xfrm>
            <a:off x="7286625" y="2857500"/>
            <a:ext cx="1500188" cy="857250"/>
            <a:chOff x="7000892" y="3429000"/>
            <a:chExt cx="1500198" cy="857256"/>
          </a:xfrm>
        </p:grpSpPr>
        <p:sp>
          <p:nvSpPr>
            <p:cNvPr id="7178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7179" name="Straight Connector 14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7180" name="Straight Connector 15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7181" name="Straight Connector 16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571500" y="2643188"/>
          <a:ext cx="6350000" cy="3143250"/>
        </p:xfrm>
        <a:graphic>
          <a:graphicData uri="http://schemas.openxmlformats.org/presentationml/2006/ole">
            <p:oleObj spid="_x0000_s7170" name="Worksheet" r:id="rId4" imgW="6057967" imgH="3000380" progId="Excel.Sheet.8">
              <p:embed/>
            </p:oleObj>
          </a:graphicData>
        </a:graphic>
      </p:graphicFrame>
      <p:sp>
        <p:nvSpPr>
          <p:cNvPr id="7177" name="Rounded Rectangular Callout 6"/>
          <p:cNvSpPr>
            <a:spLocks noChangeArrowheads="1"/>
          </p:cNvSpPr>
          <p:nvPr/>
        </p:nvSpPr>
        <p:spPr bwMode="auto">
          <a:xfrm>
            <a:off x="7000875" y="4643438"/>
            <a:ext cx="1928813" cy="785812"/>
          </a:xfrm>
          <a:prstGeom prst="wedgeRoundRectCallout">
            <a:avLst>
              <a:gd name="adj1" fmla="val -162671"/>
              <a:gd name="adj2" fmla="val -47815"/>
              <a:gd name="adj3" fmla="val 16667"/>
            </a:avLst>
          </a:prstGeom>
          <a:solidFill>
            <a:srgbClr val="FFC000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600">
                <a:solidFill>
                  <a:srgbClr val="000000"/>
                </a:solidFill>
              </a:rPr>
              <a:t>Lab 13: potential Cochran straggler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 </a:t>
            </a:r>
            <a:br>
              <a:rPr lang="en-GB" sz="3200" smtClean="0"/>
            </a:br>
            <a:r>
              <a:rPr lang="en-GB" sz="2400" smtClean="0"/>
              <a:t>Outlier detection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n-US" sz="2400"/>
              <a:t/>
            </a:r>
            <a:br>
              <a:rPr lang="en-US" sz="2400"/>
            </a:br>
            <a:r>
              <a:rPr lang="en-US" sz="2400"/>
              <a:t>Pirimiphos-methyl CS300 -sample 2: </a:t>
            </a:r>
            <a:br>
              <a:rPr lang="en-US" sz="2400"/>
            </a:br>
            <a:r>
              <a:rPr lang="en-US" sz="2400"/>
              <a:t>1 Grubbs outlier detected</a:t>
            </a:r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8198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8206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8199" name="Group 18"/>
          <p:cNvGrpSpPr>
            <a:grpSpLocks/>
          </p:cNvGrpSpPr>
          <p:nvPr/>
        </p:nvGrpSpPr>
        <p:grpSpPr bwMode="auto">
          <a:xfrm>
            <a:off x="7000875" y="3429000"/>
            <a:ext cx="1500188" cy="857250"/>
            <a:chOff x="7000892" y="3429000"/>
            <a:chExt cx="1500198" cy="857256"/>
          </a:xfrm>
        </p:grpSpPr>
        <p:sp>
          <p:nvSpPr>
            <p:cNvPr id="8202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8203" name="Straight Connector 14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8204" name="Straight Connector 15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205" name="Straight Connector 16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500063" y="2357438"/>
          <a:ext cx="5616575" cy="2786062"/>
        </p:xfrm>
        <a:graphic>
          <a:graphicData uri="http://schemas.openxmlformats.org/presentationml/2006/ole">
            <p:oleObj spid="_x0000_s8194" name="Worksheet" r:id="rId4" imgW="6057967" imgH="3000380" progId="Excel.Sheet.8">
              <p:embed/>
            </p:oleObj>
          </a:graphicData>
        </a:graphic>
      </p:graphicFrame>
      <p:sp>
        <p:nvSpPr>
          <p:cNvPr id="8201" name="Rounded Rectangular Callout 6"/>
          <p:cNvSpPr>
            <a:spLocks noChangeArrowheads="1"/>
          </p:cNvSpPr>
          <p:nvPr/>
        </p:nvSpPr>
        <p:spPr bwMode="auto">
          <a:xfrm>
            <a:off x="6429375" y="1928813"/>
            <a:ext cx="2428875" cy="500062"/>
          </a:xfrm>
          <a:prstGeom prst="wedgeRoundRectCallout">
            <a:avLst>
              <a:gd name="adj1" fmla="val -108838"/>
              <a:gd name="adj2" fmla="val 391301"/>
              <a:gd name="adj3" fmla="val 16667"/>
            </a:avLst>
          </a:prstGeom>
          <a:solidFill>
            <a:srgbClr val="FFC000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600">
                <a:solidFill>
                  <a:srgbClr val="000000"/>
                </a:solidFill>
              </a:rPr>
              <a:t>Lab 16: Grubbs outlier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8900"/>
            <a:ext cx="7926387" cy="812800"/>
          </a:xfrm>
        </p:spPr>
        <p:txBody>
          <a:bodyPr/>
          <a:lstStyle/>
          <a:p>
            <a:r>
              <a:rPr lang="en-GB" sz="3200" smtClean="0"/>
              <a:t>Contents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900113" y="857250"/>
            <a:ext cx="8243887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tx2"/>
              </a:buClr>
            </a:pPr>
            <a:endParaRPr lang="de-CH" sz="2400"/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 Content of Pirimiphos-methyl in tech. AI and formulations (CIPAC Collaborative trial)</a:t>
            </a:r>
            <a:br>
              <a:rPr lang="de-CH" sz="2400"/>
            </a:br>
            <a:r>
              <a:rPr lang="de-CH" sz="2400"/>
              <a:t> 	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Participants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Samples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Data Review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Statistical Evaluation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Conclusion</a:t>
            </a:r>
          </a:p>
          <a:p>
            <a:pPr>
              <a:buClr>
                <a:schemeClr val="tx2"/>
              </a:buClr>
            </a:pPr>
            <a:endParaRPr lang="en-GB" sz="16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 </a:t>
            </a:r>
            <a:br>
              <a:rPr lang="en-GB" sz="3200" smtClean="0"/>
            </a:br>
            <a:r>
              <a:rPr lang="en-GB" sz="2400" smtClean="0"/>
              <a:t>Outlier detection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n-US" sz="2400"/>
              <a:t/>
            </a:r>
            <a:br>
              <a:rPr lang="en-US" sz="2400"/>
            </a:br>
            <a:r>
              <a:rPr lang="en-US" sz="2400"/>
              <a:t>Pirimiphos-methyl EC500 -sample 1: </a:t>
            </a:r>
            <a:br>
              <a:rPr lang="en-US" sz="2400"/>
            </a:br>
            <a:r>
              <a:rPr lang="en-US" sz="2400"/>
              <a:t>1 Cochran outlier detected</a:t>
            </a:r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9222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9230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9223" name="Group 18"/>
          <p:cNvGrpSpPr>
            <a:grpSpLocks/>
          </p:cNvGrpSpPr>
          <p:nvPr/>
        </p:nvGrpSpPr>
        <p:grpSpPr bwMode="auto">
          <a:xfrm>
            <a:off x="7000875" y="3429000"/>
            <a:ext cx="1500188" cy="857250"/>
            <a:chOff x="7000892" y="3429000"/>
            <a:chExt cx="1500198" cy="857256"/>
          </a:xfrm>
        </p:grpSpPr>
        <p:sp>
          <p:nvSpPr>
            <p:cNvPr id="9226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9227" name="Straight Connector 14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9228" name="Straight Connector 15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9229" name="Straight Connector 16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  <p:sp>
        <p:nvSpPr>
          <p:cNvPr id="92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500063" y="2214563"/>
          <a:ext cx="5286375" cy="2970212"/>
        </p:xfrm>
        <a:graphic>
          <a:graphicData uri="http://schemas.openxmlformats.org/presentationml/2006/ole">
            <p:oleObj spid="_x0000_s9218" name="Worksheet" r:id="rId4" imgW="6210367" imgH="3495625" progId="Excel.Sheet.8">
              <p:embed/>
            </p:oleObj>
          </a:graphicData>
        </a:graphic>
      </p:graphicFrame>
      <p:sp>
        <p:nvSpPr>
          <p:cNvPr id="9225" name="Rounded Rectangular Callout 6"/>
          <p:cNvSpPr>
            <a:spLocks noChangeArrowheads="1"/>
          </p:cNvSpPr>
          <p:nvPr/>
        </p:nvSpPr>
        <p:spPr bwMode="auto">
          <a:xfrm>
            <a:off x="6429375" y="1928813"/>
            <a:ext cx="2428875" cy="785812"/>
          </a:xfrm>
          <a:prstGeom prst="wedgeRoundRectCallout">
            <a:avLst>
              <a:gd name="adj1" fmla="val -207602"/>
              <a:gd name="adj2" fmla="val 106324"/>
              <a:gd name="adj3" fmla="val 16667"/>
            </a:avLst>
          </a:prstGeom>
          <a:solidFill>
            <a:srgbClr val="FFC000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600">
                <a:solidFill>
                  <a:srgbClr val="000000"/>
                </a:solidFill>
              </a:rPr>
              <a:t>Lab 4: Cochran outlier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ounded Rectangular Callout 12"/>
          <p:cNvSpPr>
            <a:spLocks noChangeArrowheads="1"/>
          </p:cNvSpPr>
          <p:nvPr/>
        </p:nvSpPr>
        <p:spPr bwMode="auto">
          <a:xfrm>
            <a:off x="7500938" y="3857625"/>
            <a:ext cx="1285875" cy="714375"/>
          </a:xfrm>
          <a:prstGeom prst="wedgeRoundRectCallout">
            <a:avLst>
              <a:gd name="adj1" fmla="val -224204"/>
              <a:gd name="adj2" fmla="val 136949"/>
              <a:gd name="adj3" fmla="val 16667"/>
            </a:avLst>
          </a:prstGeom>
          <a:solidFill>
            <a:srgbClr val="FFC000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200">
                <a:solidFill>
                  <a:srgbClr val="000000"/>
                </a:solidFill>
              </a:rPr>
              <a:t>Acceptance limits borderline/fail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4313" y="5715000"/>
            <a:ext cx="7429500" cy="2857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defRPr/>
            </a:pPr>
            <a:endParaRPr lang="de-CH">
              <a:cs typeface="+mn-cs"/>
            </a:endParaRPr>
          </a:p>
        </p:txBody>
      </p:sp>
      <p:sp>
        <p:nvSpPr>
          <p:cNvPr id="201731" name="Rectangle 7"/>
          <p:cNvSpPr>
            <a:spLocks noChangeArrowheads="1"/>
          </p:cNvSpPr>
          <p:nvPr/>
        </p:nvSpPr>
        <p:spPr bwMode="auto">
          <a:xfrm>
            <a:off x="214313" y="5286375"/>
            <a:ext cx="7429500" cy="285750"/>
          </a:xfrm>
          <a:prstGeom prst="rect">
            <a:avLst/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endParaRPr lang="de-CH"/>
          </a:p>
        </p:txBody>
      </p:sp>
      <p:sp>
        <p:nvSpPr>
          <p:cNvPr id="3686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20173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453438" cy="812800"/>
          </a:xfrm>
        </p:spPr>
        <p:txBody>
          <a:bodyPr/>
          <a:lstStyle/>
          <a:p>
            <a:r>
              <a:rPr lang="en-GB" sz="3200" smtClean="0"/>
              <a:t>Statistical evaluation:</a:t>
            </a:r>
            <a:br>
              <a:rPr lang="en-GB" sz="3200" smtClean="0"/>
            </a:br>
            <a:r>
              <a:rPr lang="en-GB" sz="2400" smtClean="0"/>
              <a:t>summary data</a:t>
            </a:r>
            <a:r>
              <a:rPr lang="en-GB" sz="3200" smtClean="0"/>
              <a:t>, </a:t>
            </a:r>
            <a:r>
              <a:rPr lang="en-GB" sz="2400" smtClean="0"/>
              <a:t>no outlier/straggler elimination</a:t>
            </a:r>
          </a:p>
        </p:txBody>
      </p:sp>
      <p:sp>
        <p:nvSpPr>
          <p:cNvPr id="201734" name="TextBox 9"/>
          <p:cNvSpPr txBox="1">
            <a:spLocks noChangeArrowheads="1"/>
          </p:cNvSpPr>
          <p:nvPr/>
        </p:nvSpPr>
        <p:spPr bwMode="auto">
          <a:xfrm>
            <a:off x="7715250" y="5286375"/>
            <a:ext cx="1571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CH" sz="1200"/>
              <a:t>Experimental Results</a:t>
            </a:r>
          </a:p>
          <a:p>
            <a:pPr>
              <a:spcBef>
                <a:spcPts val="600"/>
              </a:spcBef>
            </a:pPr>
            <a:r>
              <a:rPr lang="de-CH" sz="1200"/>
              <a:t>Acceptance Criteria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4313" y="1000125"/>
          <a:ext cx="7358062" cy="5005388"/>
        </p:xfrm>
        <a:graphic>
          <a:graphicData uri="http://schemas.openxmlformats.org/drawingml/2006/table">
            <a:tbl>
              <a:tblPr/>
              <a:tblGrid>
                <a:gridCol w="1071562"/>
                <a:gridCol w="1143000"/>
                <a:gridCol w="1285875"/>
                <a:gridCol w="1357313"/>
                <a:gridCol w="1357312"/>
                <a:gridCol w="1143000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Pirimiphos-methyl tech. - sample 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Pirimiphos-methyl tech. - sample 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Pirimiphos-methyl CS300 - sample 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Pirimiphos-methyl CS300 - sample 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Pirimiphos-methyl EC500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Xm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958.4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906.6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282.8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281.4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489.7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Sr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3.07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5.07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4.28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3.96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5.20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SL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4.42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5.35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5.39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10.88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5.22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SR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5.39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7.37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6.89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11.58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7.37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8.60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14.21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11.99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11.09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14.55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15.08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20.64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19.28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32.42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20.63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RSDr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1.41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RSDR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2.43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4.11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1.50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RSDR(Hor)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2.03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2.23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1802" name="Oval 11"/>
          <p:cNvSpPr>
            <a:spLocks noChangeArrowheads="1"/>
          </p:cNvSpPr>
          <p:nvPr/>
        </p:nvSpPr>
        <p:spPr bwMode="auto">
          <a:xfrm>
            <a:off x="3857625" y="5214938"/>
            <a:ext cx="2428875" cy="9286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endParaRPr lang="de-CH"/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</a:t>
            </a:r>
            <a:br>
              <a:rPr lang="en-GB" sz="3200" smtClean="0"/>
            </a:br>
            <a:r>
              <a:rPr lang="en-GB" sz="2400" smtClean="0"/>
              <a:t>Removal of outlier/stragglers </a:t>
            </a:r>
            <a:r>
              <a:rPr lang="en-GB" sz="3200" smtClean="0"/>
              <a:t/>
            </a:r>
            <a:br>
              <a:rPr lang="en-GB" sz="3200" smtClean="0"/>
            </a:br>
            <a:endParaRPr lang="en-GB" sz="3200" smtClean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202755" name="Rectangle 3"/>
          <p:cNvSpPr txBox="1">
            <a:spLocks noChangeArrowheads="1"/>
          </p:cNvSpPr>
          <p:nvPr/>
        </p:nvSpPr>
        <p:spPr bwMode="auto">
          <a:xfrm>
            <a:off x="428625" y="1285875"/>
            <a:ext cx="835818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endParaRPr lang="en-US" sz="2400"/>
          </a:p>
          <a:p>
            <a:r>
              <a:rPr lang="en-US" sz="2400"/>
              <a:t>Statistical evaluation was continued after the elimination of outliers and stragglers where appropriate.</a:t>
            </a:r>
          </a:p>
          <a:p>
            <a:endParaRPr lang="en-US" sz="2400"/>
          </a:p>
          <a:p>
            <a:r>
              <a:rPr lang="en-US" sz="2400"/>
              <a:t>EC500:- one Cochran outlier, Laboratory 4</a:t>
            </a:r>
          </a:p>
          <a:p>
            <a:r>
              <a:rPr lang="en-US" sz="2400"/>
              <a:t>CS300:- one Grubbs outlier, sample 2 Laboratory 16</a:t>
            </a:r>
          </a:p>
          <a:p>
            <a:r>
              <a:rPr lang="en-US" sz="2400"/>
              <a:t>CS300:- one potential Cochran Straggler (identified as a 	Mandels k-statistic outlier), sample 1 laboratory 13 </a:t>
            </a:r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202757" name="Rounded Rectangle 5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2400" smtClean="0"/>
              <a:t>all outliers/stragglers eliminated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0246" name="Group 5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0253" name="Rounded Rectangle 6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10247" name="Group 16"/>
          <p:cNvGrpSpPr>
            <a:grpSpLocks/>
          </p:cNvGrpSpPr>
          <p:nvPr/>
        </p:nvGrpSpPr>
        <p:grpSpPr bwMode="auto">
          <a:xfrm>
            <a:off x="7429500" y="2571750"/>
            <a:ext cx="1500188" cy="857250"/>
            <a:chOff x="7000892" y="3429000"/>
            <a:chExt cx="1500198" cy="857256"/>
          </a:xfrm>
        </p:grpSpPr>
        <p:sp>
          <p:nvSpPr>
            <p:cNvPr id="10249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10250" name="Straight Connector 18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0251" name="Straight Connector 19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0252" name="Straight Connector 20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785813" y="1500188"/>
          <a:ext cx="6184900" cy="3071812"/>
        </p:xfrm>
        <a:graphic>
          <a:graphicData uri="http://schemas.openxmlformats.org/presentationml/2006/ole">
            <p:oleObj spid="_x0000_s10242" name="Worksheet" r:id="rId4" imgW="4812937" imgH="2390950" progId="Excel.Sheet.8">
              <p:embed/>
            </p:oleObj>
          </a:graphicData>
        </a:graphic>
      </p:graphicFrame>
      <p:sp>
        <p:nvSpPr>
          <p:cNvPr id="10248" name="TextBox 13"/>
          <p:cNvSpPr txBox="1">
            <a:spLocks noChangeArrowheads="1"/>
          </p:cNvSpPr>
          <p:nvPr/>
        </p:nvSpPr>
        <p:spPr bwMode="auto">
          <a:xfrm>
            <a:off x="357188" y="5214938"/>
            <a:ext cx="8001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ts val="600"/>
              </a:spcBef>
            </a:pPr>
            <a:r>
              <a:rPr lang="de-CH" sz="1400"/>
              <a:t>No outliers or stragglers identified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</a:t>
            </a:r>
            <a:r>
              <a:rPr lang="en-GB" sz="4800" smtClean="0"/>
              <a:t/>
            </a:r>
            <a:br>
              <a:rPr lang="en-GB" sz="4800" smtClean="0"/>
            </a:br>
            <a:r>
              <a:rPr lang="en-GB" sz="2400" smtClean="0"/>
              <a:t>all outliers/stragglers eliminated</a:t>
            </a: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1271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1279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11272" name="Group 12"/>
          <p:cNvGrpSpPr>
            <a:grpSpLocks/>
          </p:cNvGrpSpPr>
          <p:nvPr/>
        </p:nvGrpSpPr>
        <p:grpSpPr bwMode="auto">
          <a:xfrm>
            <a:off x="7500938" y="2571750"/>
            <a:ext cx="1500187" cy="857250"/>
            <a:chOff x="7000892" y="3429000"/>
            <a:chExt cx="1500198" cy="857256"/>
          </a:xfrm>
        </p:grpSpPr>
        <p:sp>
          <p:nvSpPr>
            <p:cNvPr id="11275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11276" name="Straight Connector 14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1277" name="Straight Connector 15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1278" name="Straight Connector 16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11267" name="Object 1"/>
          <p:cNvGraphicFramePr>
            <a:graphicFrameLocks noChangeAspect="1"/>
          </p:cNvGraphicFramePr>
          <p:nvPr/>
        </p:nvGraphicFramePr>
        <p:xfrm>
          <a:off x="785813" y="1714500"/>
          <a:ext cx="6000750" cy="2976563"/>
        </p:xfrm>
        <a:graphic>
          <a:graphicData uri="http://schemas.openxmlformats.org/presentationml/2006/ole">
            <p:oleObj spid="_x0000_s11267" name="Worksheet" r:id="rId4" imgW="6057967" imgH="3000380" progId="Excel.Sheet.8">
              <p:embed/>
            </p:oleObj>
          </a:graphicData>
        </a:graphic>
      </p:graphicFrame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357188" y="5214938"/>
            <a:ext cx="8001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ts val="600"/>
              </a:spcBef>
            </a:pPr>
            <a:r>
              <a:rPr lang="de-CH" sz="1400"/>
              <a:t>Grubbs straggler not removed. Not required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</a:t>
            </a:r>
            <a:r>
              <a:rPr lang="en-GB" sz="4800" smtClean="0"/>
              <a:t/>
            </a:r>
            <a:br>
              <a:rPr lang="en-GB" sz="4800" smtClean="0"/>
            </a:br>
            <a:r>
              <a:rPr lang="en-GB" sz="2400" smtClean="0"/>
              <a:t>all outliers/stragglers eliminated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2294" name="Group 5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2303" name="Rounded Rectangle 6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12295" name="Group 9"/>
          <p:cNvGrpSpPr>
            <a:grpSpLocks/>
          </p:cNvGrpSpPr>
          <p:nvPr/>
        </p:nvGrpSpPr>
        <p:grpSpPr bwMode="auto">
          <a:xfrm>
            <a:off x="7429500" y="2500313"/>
            <a:ext cx="1500188" cy="857250"/>
            <a:chOff x="7000892" y="3429000"/>
            <a:chExt cx="1500198" cy="857256"/>
          </a:xfrm>
        </p:grpSpPr>
        <p:sp>
          <p:nvSpPr>
            <p:cNvPr id="12299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12300" name="Straight Connector 11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2301" name="Straight Connector 12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2302" name="Straight Connector 13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642938" y="1357313"/>
          <a:ext cx="6338887" cy="3143250"/>
        </p:xfrm>
        <a:graphic>
          <a:graphicData uri="http://schemas.openxmlformats.org/presentationml/2006/ole">
            <p:oleObj spid="_x0000_s12290" name="Worksheet" r:id="rId4" imgW="6057967" imgH="3000380" progId="Excel.Sheet.8">
              <p:embed/>
            </p:oleObj>
          </a:graphicData>
        </a:graphic>
      </p:graphicFrame>
      <p:sp>
        <p:nvSpPr>
          <p:cNvPr id="12297" name="Rounded Rectangular Callout 15"/>
          <p:cNvSpPr>
            <a:spLocks noChangeArrowheads="1"/>
          </p:cNvSpPr>
          <p:nvPr/>
        </p:nvSpPr>
        <p:spPr bwMode="auto">
          <a:xfrm>
            <a:off x="6429375" y="1500188"/>
            <a:ext cx="2214563" cy="642937"/>
          </a:xfrm>
          <a:prstGeom prst="wedgeRoundRectCallout">
            <a:avLst>
              <a:gd name="adj1" fmla="val -122792"/>
              <a:gd name="adj2" fmla="val 177019"/>
              <a:gd name="adj3" fmla="val 16667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200">
                <a:solidFill>
                  <a:srgbClr val="000000"/>
                </a:solidFill>
              </a:rPr>
              <a:t>Lab 13 excluded</a:t>
            </a:r>
          </a:p>
          <a:p>
            <a:pPr eaLnBrk="0" hangingPunct="0">
              <a:spcAft>
                <a:spcPts val="600"/>
              </a:spcAft>
            </a:pPr>
            <a:r>
              <a:rPr lang="de-CH" sz="1200">
                <a:solidFill>
                  <a:srgbClr val="000000"/>
                </a:solidFill>
              </a:rPr>
              <a:t>Potential Cochran Straggler*</a:t>
            </a:r>
          </a:p>
        </p:txBody>
      </p:sp>
      <p:sp>
        <p:nvSpPr>
          <p:cNvPr id="12298" name="TextBox 15"/>
          <p:cNvSpPr txBox="1">
            <a:spLocks noChangeArrowheads="1"/>
          </p:cNvSpPr>
          <p:nvPr/>
        </p:nvSpPr>
        <p:spPr bwMode="auto">
          <a:xfrm>
            <a:off x="357188" y="5214938"/>
            <a:ext cx="8001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ts val="600"/>
              </a:spcBef>
            </a:pPr>
            <a:r>
              <a:rPr lang="de-CH" sz="1400"/>
              <a:t>* Potential Cochran Straggler identified as a Mandels k-statistic outlier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</a:t>
            </a:r>
            <a:r>
              <a:rPr lang="en-GB" sz="4800" smtClean="0"/>
              <a:t/>
            </a:r>
            <a:br>
              <a:rPr lang="en-GB" sz="4800" smtClean="0"/>
            </a:br>
            <a:r>
              <a:rPr lang="en-GB" sz="2400" smtClean="0"/>
              <a:t>all outliers/stragglers eliminated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3318" name="Group 5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3326" name="Rounded Rectangle 6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7429500" y="2500313"/>
            <a:ext cx="1500188" cy="857250"/>
            <a:chOff x="7000892" y="3429000"/>
            <a:chExt cx="1500198" cy="857256"/>
          </a:xfrm>
        </p:grpSpPr>
        <p:sp>
          <p:nvSpPr>
            <p:cNvPr id="13322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13323" name="Straight Connector 11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3324" name="Straight Connector 12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3325" name="Straight Connector 13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785813" y="1357313"/>
          <a:ext cx="6496050" cy="3214687"/>
        </p:xfrm>
        <a:graphic>
          <a:graphicData uri="http://schemas.openxmlformats.org/presentationml/2006/ole">
            <p:oleObj spid="_x0000_s13314" name="Worksheet" r:id="rId4" imgW="6057967" imgH="3000380" progId="Excel.Sheet.8">
              <p:embed/>
            </p:oleObj>
          </a:graphicData>
        </a:graphic>
      </p:graphicFrame>
      <p:sp>
        <p:nvSpPr>
          <p:cNvPr id="13321" name="Rounded Rectangular Callout 14"/>
          <p:cNvSpPr>
            <a:spLocks noChangeArrowheads="1"/>
          </p:cNvSpPr>
          <p:nvPr/>
        </p:nvSpPr>
        <p:spPr bwMode="auto">
          <a:xfrm>
            <a:off x="6357938" y="1571625"/>
            <a:ext cx="1571625" cy="642938"/>
          </a:xfrm>
          <a:prstGeom prst="wedgeRoundRectCallout">
            <a:avLst>
              <a:gd name="adj1" fmla="val -73472"/>
              <a:gd name="adj2" fmla="val 123454"/>
              <a:gd name="adj3" fmla="val 16667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200">
                <a:solidFill>
                  <a:srgbClr val="000000"/>
                </a:solidFill>
              </a:rPr>
              <a:t>Lab 16 excluded</a:t>
            </a:r>
          </a:p>
          <a:p>
            <a:pPr eaLnBrk="0" hangingPunct="0">
              <a:spcAft>
                <a:spcPts val="600"/>
              </a:spcAft>
            </a:pPr>
            <a:r>
              <a:rPr lang="de-CH" sz="1200">
                <a:solidFill>
                  <a:srgbClr val="000000"/>
                </a:solidFill>
              </a:rPr>
              <a:t>Grubbs outlier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Statistical evaluation:</a:t>
            </a:r>
            <a:r>
              <a:rPr lang="en-GB" sz="4800" smtClean="0"/>
              <a:t/>
            </a:r>
            <a:br>
              <a:rPr lang="en-GB" sz="4800" smtClean="0"/>
            </a:br>
            <a:r>
              <a:rPr lang="en-GB" sz="2400" smtClean="0"/>
              <a:t>all outliers/stragglers eliminated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14342" name="Group 5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4351" name="Rounded Rectangle 6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grpSp>
        <p:nvGrpSpPr>
          <p:cNvPr id="14343" name="Group 9"/>
          <p:cNvGrpSpPr>
            <a:grpSpLocks/>
          </p:cNvGrpSpPr>
          <p:nvPr/>
        </p:nvGrpSpPr>
        <p:grpSpPr bwMode="auto">
          <a:xfrm>
            <a:off x="7429500" y="2500313"/>
            <a:ext cx="1500188" cy="857250"/>
            <a:chOff x="7000892" y="3429000"/>
            <a:chExt cx="1500198" cy="857256"/>
          </a:xfrm>
        </p:grpSpPr>
        <p:sp>
          <p:nvSpPr>
            <p:cNvPr id="14347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r limits  </a:t>
              </a:r>
              <a:endParaRPr lang="en-GB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GB">
                  <a:latin typeface="Calibri" pitchFamily="34" charset="0"/>
                </a:rPr>
                <a:t>Mean   </a:t>
              </a:r>
              <a:endParaRPr lang="de-DE" sz="1800"/>
            </a:p>
          </p:txBody>
        </p:sp>
        <p:cxnSp>
          <p:nvCxnSpPr>
            <p:cNvPr id="14348" name="Straight Connector 11"/>
            <p:cNvCxnSpPr>
              <a:cxnSpLocks noChangeShapeType="1"/>
            </p:cNvCxnSpPr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70C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4349" name="Straight Connector 12"/>
            <p:cNvCxnSpPr>
              <a:cxnSpLocks noChangeShapeType="1"/>
            </p:cNvCxnSpPr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noFill/>
            <a:ln w="6350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4350" name="Straight Connector 13"/>
            <p:cNvCxnSpPr>
              <a:cxnSpLocks noChangeShapeType="1"/>
            </p:cNvCxnSpPr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noFill/>
            <a:ln w="6350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</p:spPr>
        </p:cxnSp>
      </p:grpSp>
      <p:sp>
        <p:nvSpPr>
          <p:cNvPr id="143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785813" y="1357313"/>
          <a:ext cx="6218237" cy="3500437"/>
        </p:xfrm>
        <a:graphic>
          <a:graphicData uri="http://schemas.openxmlformats.org/presentationml/2006/ole">
            <p:oleObj spid="_x0000_s14338" name="Worksheet" r:id="rId4" imgW="6210367" imgH="3495625" progId="Excel.Sheet.8">
              <p:embed/>
            </p:oleObj>
          </a:graphicData>
        </a:graphic>
      </p:graphicFrame>
      <p:sp>
        <p:nvSpPr>
          <p:cNvPr id="14345" name="Rounded Rectangular Callout 14"/>
          <p:cNvSpPr>
            <a:spLocks noChangeArrowheads="1"/>
          </p:cNvSpPr>
          <p:nvPr/>
        </p:nvSpPr>
        <p:spPr bwMode="auto">
          <a:xfrm>
            <a:off x="2428875" y="1857375"/>
            <a:ext cx="1428750" cy="642938"/>
          </a:xfrm>
          <a:prstGeom prst="wedgeRoundRectCallout">
            <a:avLst>
              <a:gd name="adj1" fmla="val -43000"/>
              <a:gd name="adj2" fmla="val 127148"/>
              <a:gd name="adj3" fmla="val 16667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200">
                <a:solidFill>
                  <a:srgbClr val="000000"/>
                </a:solidFill>
              </a:rPr>
              <a:t>Lab 4 excluded</a:t>
            </a:r>
          </a:p>
          <a:p>
            <a:pPr eaLnBrk="0" hangingPunct="0">
              <a:spcAft>
                <a:spcPts val="600"/>
              </a:spcAft>
            </a:pPr>
            <a:r>
              <a:rPr lang="de-CH" sz="1200">
                <a:solidFill>
                  <a:srgbClr val="000000"/>
                </a:solidFill>
              </a:rPr>
              <a:t>Cochran outlier</a:t>
            </a:r>
          </a:p>
        </p:txBody>
      </p:sp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357188" y="5214938"/>
            <a:ext cx="8001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ts val="600"/>
              </a:spcBef>
            </a:pPr>
            <a:r>
              <a:rPr lang="de-CH" sz="1400"/>
              <a:t>Cochran outlier excluded even though the data was acceptable prior to removal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57188" y="5643563"/>
            <a:ext cx="6929437" cy="2857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defRPr/>
            </a:pPr>
            <a:endParaRPr lang="de-CH">
              <a:cs typeface="+mn-cs"/>
            </a:endParaRPr>
          </a:p>
        </p:txBody>
      </p:sp>
      <p:sp>
        <p:nvSpPr>
          <p:cNvPr id="220162" name="Rectangle 6"/>
          <p:cNvSpPr>
            <a:spLocks noChangeArrowheads="1"/>
          </p:cNvSpPr>
          <p:nvPr/>
        </p:nvSpPr>
        <p:spPr bwMode="auto">
          <a:xfrm>
            <a:off x="357188" y="5286375"/>
            <a:ext cx="6929437" cy="285750"/>
          </a:xfrm>
          <a:prstGeom prst="rect">
            <a:avLst/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endParaRPr lang="de-CH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grpSp>
        <p:nvGrpSpPr>
          <p:cNvPr id="220164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220235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220165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sp>
        <p:nvSpPr>
          <p:cNvPr id="220166" name="TextBox 12"/>
          <p:cNvSpPr txBox="1">
            <a:spLocks noChangeArrowheads="1"/>
          </p:cNvSpPr>
          <p:nvPr/>
        </p:nvSpPr>
        <p:spPr bwMode="auto">
          <a:xfrm>
            <a:off x="7429500" y="5214938"/>
            <a:ext cx="1571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CH" sz="1200"/>
              <a:t>Experimental Results</a:t>
            </a:r>
          </a:p>
          <a:p>
            <a:pPr>
              <a:spcBef>
                <a:spcPts val="600"/>
              </a:spcBef>
            </a:pPr>
            <a:r>
              <a:rPr lang="de-CH" sz="1200"/>
              <a:t>Acceptance Criteria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8625" y="1214438"/>
          <a:ext cx="6929438" cy="4714875"/>
        </p:xfrm>
        <a:graphic>
          <a:graphicData uri="http://schemas.openxmlformats.org/drawingml/2006/table">
            <a:tbl>
              <a:tblPr/>
              <a:tblGrid>
                <a:gridCol w="997296"/>
                <a:gridCol w="1100464"/>
                <a:gridCol w="1100464"/>
                <a:gridCol w="1306801"/>
                <a:gridCol w="1255217"/>
                <a:gridCol w="1169243"/>
              </a:tblGrid>
              <a:tr h="804984">
                <a:tc>
                  <a:txBody>
                    <a:bodyPr/>
                    <a:lstStyle/>
                    <a:p>
                      <a:pPr algn="l" fontAlgn="b"/>
                      <a:endParaRPr lang="de-CH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Pirimiphos-methyl tech. - sample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Pirimiphos-methyl tech. - sample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Pirimiphos-methyl CS300 - sample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Pirimiphos-methyl CS300    - sample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Pirimiphos-methyl EC500   - sample 1      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9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906.6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9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9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5.07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9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5.35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9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7.37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9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14.21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9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20.64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9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RSDr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9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RSDR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2.29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9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RSDR(Hor)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2.03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0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348662" cy="811213"/>
          </a:xfrm>
        </p:spPr>
        <p:txBody>
          <a:bodyPr/>
          <a:lstStyle/>
          <a:p>
            <a:r>
              <a:rPr lang="en-GB" sz="3200" smtClean="0"/>
              <a:t>Statistical evaluation:</a:t>
            </a:r>
            <a:br>
              <a:rPr lang="en-GB" sz="3200" smtClean="0"/>
            </a:br>
            <a:r>
              <a:rPr lang="en-GB" sz="2400" smtClean="0"/>
              <a:t>summary data, all outliers/stragglers eliminated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grpSp>
        <p:nvGrpSpPr>
          <p:cNvPr id="222210" name="Group 8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222214" name="Rounded Rectangle 9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222211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400"/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sp>
        <p:nvSpPr>
          <p:cNvPr id="222212" name="TextBox 12"/>
          <p:cNvSpPr txBox="1">
            <a:spLocks noChangeArrowheads="1"/>
          </p:cNvSpPr>
          <p:nvPr/>
        </p:nvSpPr>
        <p:spPr bwMode="auto">
          <a:xfrm>
            <a:off x="500063" y="1214438"/>
            <a:ext cx="8143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e-CH" sz="2000"/>
              <a:t> 17 laboratories initially returned data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e-CH" sz="2000"/>
              <a:t> After conducting a data review laboratory 9 was discounted due to poor quality: poor area count repeatability from injection to injection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e-CH" sz="2000"/>
              <a:t> 16 data sets were therefore analysed statistically with only one data set being removed from the following sample types due to outlier/straggler identification</a:t>
            </a:r>
          </a:p>
          <a:p>
            <a:pPr>
              <a:spcBef>
                <a:spcPts val="600"/>
              </a:spcBef>
            </a:pPr>
            <a:endParaRPr lang="de-CH" sz="2000"/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de-CH" sz="2000"/>
              <a:t> CS300-S2: Grubbs outlier removed and RSD</a:t>
            </a:r>
            <a:r>
              <a:rPr lang="de-CH" sz="2000" baseline="-25000"/>
              <a:t>R</a:t>
            </a:r>
            <a:r>
              <a:rPr lang="de-CH" sz="2000"/>
              <a:t> acceptable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de-CH" sz="2000"/>
              <a:t> EC500: Cochran outlier removed although RSD</a:t>
            </a:r>
            <a:r>
              <a:rPr lang="de-CH" sz="2000" baseline="-25000"/>
              <a:t>R</a:t>
            </a:r>
            <a:r>
              <a:rPr lang="de-CH" sz="2000"/>
              <a:t> acceptable before removal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de-CH" sz="2000"/>
              <a:t> CS300-S1: Potential Cochran straggler (identified as a Mandels k-statistic outlier) removed and RSD</a:t>
            </a:r>
            <a:r>
              <a:rPr lang="de-CH" sz="2000" baseline="-25000"/>
              <a:t>R</a:t>
            </a:r>
            <a:r>
              <a:rPr lang="de-CH" sz="2000"/>
              <a:t> acceptable</a:t>
            </a:r>
          </a:p>
          <a:p>
            <a:pPr>
              <a:spcBef>
                <a:spcPts val="600"/>
              </a:spcBef>
            </a:pPr>
            <a:endParaRPr lang="de-CH" sz="1200"/>
          </a:p>
        </p:txBody>
      </p:sp>
      <p:sp>
        <p:nvSpPr>
          <p:cNvPr id="2222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1213"/>
          </a:xfrm>
        </p:spPr>
        <p:txBody>
          <a:bodyPr/>
          <a:lstStyle/>
          <a:p>
            <a:r>
              <a:rPr lang="en-GB" sz="3200" smtClean="0"/>
              <a:t>Conclusions</a:t>
            </a:r>
            <a:endParaRPr lang="en-GB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General Information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1029" name="Rectangle 3"/>
          <p:cNvSpPr txBox="1">
            <a:spLocks noChangeArrowheads="1"/>
          </p:cNvSpPr>
          <p:nvPr/>
        </p:nvSpPr>
        <p:spPr bwMode="auto">
          <a:xfrm>
            <a:off x="395288" y="836613"/>
            <a:ext cx="86074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tx2"/>
              </a:buClr>
            </a:pPr>
            <a:r>
              <a:rPr lang="de-CH" sz="2400"/>
              <a:t>Pirimiphos-methyl</a:t>
            </a:r>
          </a:p>
          <a:p>
            <a:endParaRPr lang="en-US"/>
          </a:p>
          <a:p>
            <a:r>
              <a:rPr lang="en-US" sz="1800">
                <a:solidFill>
                  <a:srgbClr val="000000"/>
                </a:solidFill>
              </a:rPr>
              <a:t>Iso common name: Pirimiphos-methyl</a:t>
            </a:r>
          </a:p>
          <a:p>
            <a:r>
              <a:rPr lang="en-US" sz="1800">
                <a:solidFill>
                  <a:srgbClr val="000000"/>
                </a:solidFill>
              </a:rPr>
              <a:t>Molecular mass: 305.3</a:t>
            </a:r>
          </a:p>
          <a:p>
            <a:r>
              <a:rPr lang="de-CH" sz="1800">
                <a:solidFill>
                  <a:srgbClr val="000000"/>
                </a:solidFill>
              </a:rPr>
              <a:t>Empirical formula: </a:t>
            </a:r>
            <a:r>
              <a:rPr lang="pt-BR" sz="1800">
                <a:solidFill>
                  <a:srgbClr val="000000"/>
                </a:solidFill>
              </a:rPr>
              <a:t>C</a:t>
            </a:r>
            <a:r>
              <a:rPr lang="pt-BR" sz="1800" baseline="-25000">
                <a:solidFill>
                  <a:srgbClr val="000000"/>
                </a:solidFill>
              </a:rPr>
              <a:t>11</a:t>
            </a:r>
            <a:r>
              <a:rPr lang="pt-BR" sz="1800">
                <a:solidFill>
                  <a:srgbClr val="000000"/>
                </a:solidFill>
              </a:rPr>
              <a:t> H</a:t>
            </a:r>
            <a:r>
              <a:rPr lang="pt-BR" sz="1800" baseline="-25000">
                <a:solidFill>
                  <a:srgbClr val="000000"/>
                </a:solidFill>
              </a:rPr>
              <a:t>20</a:t>
            </a:r>
            <a:r>
              <a:rPr lang="pt-BR" sz="1800">
                <a:solidFill>
                  <a:srgbClr val="000000"/>
                </a:solidFill>
              </a:rPr>
              <a:t> N</a:t>
            </a:r>
            <a:r>
              <a:rPr lang="pt-BR" sz="1800" baseline="-25000">
                <a:solidFill>
                  <a:srgbClr val="000000"/>
                </a:solidFill>
              </a:rPr>
              <a:t>3</a:t>
            </a:r>
            <a:r>
              <a:rPr lang="pt-BR" sz="1800">
                <a:solidFill>
                  <a:srgbClr val="000000"/>
                </a:solidFill>
              </a:rPr>
              <a:t> O</a:t>
            </a:r>
            <a:r>
              <a:rPr lang="pt-BR" sz="1800" baseline="-25000">
                <a:solidFill>
                  <a:srgbClr val="000000"/>
                </a:solidFill>
              </a:rPr>
              <a:t>3</a:t>
            </a:r>
            <a:r>
              <a:rPr lang="pt-BR" sz="1800">
                <a:solidFill>
                  <a:srgbClr val="000000"/>
                </a:solidFill>
              </a:rPr>
              <a:t> P S</a:t>
            </a:r>
          </a:p>
          <a:p>
            <a:r>
              <a:rPr lang="pt-BR" sz="1800">
                <a:solidFill>
                  <a:srgbClr val="000000"/>
                </a:solidFill>
              </a:rPr>
              <a:t>Structure </a:t>
            </a: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de-CH" sz="24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r>
              <a:rPr lang="en-US" sz="1800">
                <a:solidFill>
                  <a:srgbClr val="000000"/>
                </a:solidFill>
              </a:rPr>
              <a:t>Cholinesterase inhibitor. </a:t>
            </a:r>
          </a:p>
          <a:p>
            <a:r>
              <a:rPr lang="en-US" sz="1800">
                <a:solidFill>
                  <a:srgbClr val="000000"/>
                </a:solidFill>
              </a:rPr>
              <a:t>Broad-spectrum insecticide and acaricide with contact and respiratory action. 	</a:t>
            </a:r>
          </a:p>
          <a:p>
            <a:r>
              <a:rPr lang="en-US" sz="1800">
                <a:solidFill>
                  <a:srgbClr val="000000"/>
                </a:solidFill>
              </a:rPr>
              <a:t>Uses:- Control of a wide range of insects and mites in warehouses, stored grain, animal houses, domestic and industrial premises; </a:t>
            </a:r>
          </a:p>
          <a:p>
            <a:endParaRPr lang="en-US" sz="1800">
              <a:solidFill>
                <a:srgbClr val="000000"/>
              </a:solidFill>
            </a:endParaRPr>
          </a:p>
          <a:p>
            <a:r>
              <a:rPr lang="en-US" sz="1600"/>
              <a:t>	</a:t>
            </a:r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000500" y="1738313"/>
          <a:ext cx="2857500" cy="2827337"/>
        </p:xfrm>
        <a:graphic>
          <a:graphicData uri="http://schemas.openxmlformats.org/presentationml/2006/ole">
            <p:oleObj spid="_x0000_s1026" name="ISIS/Draw Sketch" r:id="rId4" imgW="1714320" imgH="169524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Conclusions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224259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/>
              <a:t>F</a:t>
            </a:r>
            <a:r>
              <a:rPr lang="de-CH" sz="2000"/>
              <a:t>or the more homogeneous samples ,TGAI (samples 1 and 2) and EC500, the experimental Relative Standard Deviation, </a:t>
            </a:r>
            <a:r>
              <a:rPr lang="en-US" sz="2000"/>
              <a:t>RSD</a:t>
            </a:r>
            <a:r>
              <a:rPr lang="en-US" sz="2000" baseline="-25000"/>
              <a:t>R</a:t>
            </a:r>
            <a:r>
              <a:rPr lang="de-CH" sz="2000"/>
              <a:t>, is below the acceptable Horwitz value, </a:t>
            </a:r>
            <a:r>
              <a:rPr lang="en-US" sz="2000"/>
              <a:t>RSD</a:t>
            </a:r>
            <a:r>
              <a:rPr lang="en-US" sz="2000" baseline="-25000"/>
              <a:t>R(Hor)</a:t>
            </a:r>
            <a:r>
              <a:rPr lang="en-US" sz="2000"/>
              <a:t>, </a:t>
            </a:r>
            <a:r>
              <a:rPr lang="de-CH" sz="2000"/>
              <a:t>without removal of any outliers/stragglers.</a:t>
            </a:r>
          </a:p>
          <a:p>
            <a:endParaRPr lang="de-CH" sz="2000"/>
          </a:p>
          <a:p>
            <a:r>
              <a:rPr lang="en-US" sz="2000"/>
              <a:t>During the outlier/straggler detection process no iterations were necessary</a:t>
            </a:r>
          </a:p>
          <a:p>
            <a:endParaRPr lang="de-CH" sz="2000"/>
          </a:p>
          <a:p>
            <a:r>
              <a:rPr lang="de-CH" sz="2000"/>
              <a:t>For the less homogeneous samples, CS300, the experimental </a:t>
            </a:r>
            <a:r>
              <a:rPr lang="en-US" sz="2000"/>
              <a:t>RSD</a:t>
            </a:r>
            <a:r>
              <a:rPr lang="en-US" sz="2000" baseline="-25000"/>
              <a:t>R  </a:t>
            </a:r>
            <a:r>
              <a:rPr lang="de-CH" sz="2000"/>
              <a:t>falls below the acceptable Horwitz value after removal of only one data set for each sample.</a:t>
            </a:r>
            <a:r>
              <a:rPr lang="en-US" sz="2000"/>
              <a:t> No data set was removed from the TGAI samples 1 and 2</a:t>
            </a:r>
          </a:p>
          <a:p>
            <a:endParaRPr lang="de-CH" sz="2000"/>
          </a:p>
          <a:p>
            <a:r>
              <a:rPr lang="de-CH" sz="2000"/>
              <a:t>Sample homogeneization for the CS300 is a key parameter which was highlighted within the DAPA collaborative trial and this was acknowledged before the CIPAC collaborative trial. Homogenisation was also seen to play a key part with this trial.</a:t>
            </a:r>
          </a:p>
          <a:p>
            <a:endParaRPr lang="de-CH" sz="2000"/>
          </a:p>
          <a:p>
            <a:endParaRPr lang="de-CH" sz="2400"/>
          </a:p>
          <a:p>
            <a:endParaRPr lang="de-CH" sz="2400"/>
          </a:p>
          <a:p>
            <a:pPr algn="ctr"/>
            <a:endParaRPr lang="de-CH" sz="2400"/>
          </a:p>
          <a:p>
            <a:pPr algn="ctr"/>
            <a:endParaRPr lang="de-CH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224260" name="Group 4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224261" name="Rounded Rectangle 5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Overall Conclusion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226307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/>
              <a:t> </a:t>
            </a:r>
            <a:r>
              <a:rPr lang="en-US" sz="2000"/>
              <a:t>In order to improve upon this homogeneity issue we would recommend the inclusion of a more specific mixing instruction than is currently within the method. </a:t>
            </a:r>
            <a:endParaRPr lang="de-CH" sz="2000"/>
          </a:p>
          <a:p>
            <a:r>
              <a:rPr lang="en-US" sz="2000"/>
              <a:t> </a:t>
            </a:r>
            <a:endParaRPr lang="de-CH" sz="2000"/>
          </a:p>
          <a:p>
            <a:r>
              <a:rPr lang="en-US" sz="2000"/>
              <a:t>The current instruction is as follows:-</a:t>
            </a:r>
            <a:endParaRPr lang="de-CH" sz="2000"/>
          </a:p>
          <a:p>
            <a:r>
              <a:rPr lang="en-US" sz="2000"/>
              <a:t> </a:t>
            </a:r>
            <a:endParaRPr lang="de-CH" sz="2000"/>
          </a:p>
          <a:p>
            <a:r>
              <a:rPr lang="en-US" sz="2000" i="1"/>
              <a:t>‘</a:t>
            </a:r>
            <a:r>
              <a:rPr lang="en-US" sz="2000" b="1" i="1"/>
              <a:t>Homogenize the test sample carefully’</a:t>
            </a:r>
            <a:endParaRPr lang="de-CH" sz="2000" b="1"/>
          </a:p>
          <a:p>
            <a:r>
              <a:rPr lang="en-US" sz="2000" i="1"/>
              <a:t> </a:t>
            </a:r>
            <a:endParaRPr lang="de-CH" sz="2000"/>
          </a:p>
          <a:p>
            <a:r>
              <a:rPr lang="en-US" sz="2000"/>
              <a:t>The proposal would be to include a phrase similar to the following:-</a:t>
            </a:r>
            <a:endParaRPr lang="de-CH" sz="2000"/>
          </a:p>
          <a:p>
            <a:r>
              <a:rPr lang="en-US" sz="2000" i="1"/>
              <a:t> </a:t>
            </a:r>
            <a:endParaRPr lang="de-CH" sz="2000"/>
          </a:p>
          <a:p>
            <a:r>
              <a:rPr lang="en-US" sz="2000" b="1" i="1"/>
              <a:t>‘Thoroughly homogenize the formulation, as received in the original sales pack, by inverting/shaking the bottle for 2 minutes or by using a mechanical stirrer. Do not decant a smaller sample or remove the test sample without thorough homogenization.’</a:t>
            </a:r>
            <a:endParaRPr lang="de-CH" sz="2000" b="1"/>
          </a:p>
          <a:p>
            <a:endParaRPr lang="de-CH" sz="2400"/>
          </a:p>
          <a:p>
            <a:endParaRPr lang="de-CH" sz="2400"/>
          </a:p>
          <a:p>
            <a:pPr algn="ctr"/>
            <a:endParaRPr lang="de-CH" sz="2400"/>
          </a:p>
          <a:p>
            <a:pPr algn="ctr"/>
            <a:endParaRPr lang="de-CH" sz="2400"/>
          </a:p>
          <a:p>
            <a:endParaRPr lang="de-CH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226308" name="Group 4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226309" name="Rounded Rectangle 5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Overall Conclusion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228355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/>
              <a:t> </a:t>
            </a:r>
            <a:endParaRPr lang="de-CH" sz="2400"/>
          </a:p>
          <a:p>
            <a:endParaRPr lang="de-CH" sz="2400"/>
          </a:p>
          <a:p>
            <a:pPr algn="ctr"/>
            <a:endParaRPr lang="de-CH" sz="2400"/>
          </a:p>
          <a:p>
            <a:pPr algn="ctr"/>
            <a:endParaRPr lang="de-CH" sz="2400"/>
          </a:p>
          <a:p>
            <a:endParaRPr lang="de-CH" sz="2400"/>
          </a:p>
          <a:p>
            <a:pPr algn="ctr"/>
            <a:r>
              <a:rPr lang="de-CH" sz="2800" b="1">
                <a:solidFill>
                  <a:schemeClr val="tx2"/>
                </a:solidFill>
              </a:rPr>
              <a:t>We recommend the acceptance of this method, after updating, as a provisional CIPAC method.</a:t>
            </a:r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228356" name="Group 4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228357" name="Rounded Rectangle 5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cs typeface="+mn-cs"/>
                </a:rPr>
                <a:t>CIPAC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smtClean="0"/>
              <a:t> </a:t>
            </a:r>
          </a:p>
        </p:txBody>
      </p:sp>
      <p:sp>
        <p:nvSpPr>
          <p:cNvPr id="7782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230403" name="Rectangle 3"/>
          <p:cNvSpPr txBox="1">
            <a:spLocks noChangeArrowheads="1"/>
          </p:cNvSpPr>
          <p:nvPr/>
        </p:nvSpPr>
        <p:spPr bwMode="auto">
          <a:xfrm>
            <a:off x="500063" y="1000125"/>
            <a:ext cx="83581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en-US" sz="3200"/>
          </a:p>
          <a:p>
            <a:r>
              <a:rPr lang="en-US" sz="3200"/>
              <a:t>Special Thanks:- </a:t>
            </a:r>
          </a:p>
          <a:p>
            <a:endParaRPr lang="en-US" sz="1800"/>
          </a:p>
          <a:p>
            <a:r>
              <a:rPr lang="en-US" sz="2400"/>
              <a:t>to all laboratories and their staff participating in these two collaborative trials and sending back the results within the allocated timeframe. </a:t>
            </a:r>
          </a:p>
          <a:p>
            <a:r>
              <a:rPr lang="en-US" sz="2400"/>
              <a:t>	</a:t>
            </a:r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en-US" sz="2400"/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endParaRPr lang="de-CH" sz="2400"/>
          </a:p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sp>
        <p:nvSpPr>
          <p:cNvPr id="230404" name="TextBox 5"/>
          <p:cNvSpPr txBox="1">
            <a:spLocks noChangeArrowheads="1"/>
          </p:cNvSpPr>
          <p:nvPr/>
        </p:nvSpPr>
        <p:spPr bwMode="auto">
          <a:xfrm>
            <a:off x="4357688" y="2857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ts val="600"/>
              </a:spcBef>
            </a:pPr>
            <a:endParaRPr lang="de-CH" sz="2000"/>
          </a:p>
        </p:txBody>
      </p:sp>
      <p:sp>
        <p:nvSpPr>
          <p:cNvPr id="230405" name="TextBox 6"/>
          <p:cNvSpPr txBox="1">
            <a:spLocks noChangeArrowheads="1"/>
          </p:cNvSpPr>
          <p:nvPr/>
        </p:nvSpPr>
        <p:spPr bwMode="auto">
          <a:xfrm>
            <a:off x="7072313" y="15001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spcBef>
                <a:spcPts val="600"/>
              </a:spcBef>
            </a:pPr>
            <a:endParaRPr lang="de-CH" sz="2000"/>
          </a:p>
        </p:txBody>
      </p:sp>
      <p:pic>
        <p:nvPicPr>
          <p:cNvPr id="230406" name="Picture 9" descr="Sonnenblum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4287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28875" y="4143375"/>
            <a:ext cx="4214813" cy="928688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de-CH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+mn-cs"/>
              </a:rPr>
              <a:t>Thank you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General Information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Internal Use Only</a:t>
            </a:r>
          </a:p>
        </p:txBody>
      </p:sp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395288" y="836613"/>
            <a:ext cx="86074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tx2"/>
              </a:buClr>
            </a:pPr>
            <a:r>
              <a:rPr lang="de-CH" sz="2400"/>
              <a:t>Background</a:t>
            </a:r>
          </a:p>
          <a:p>
            <a:pPr>
              <a:buClr>
                <a:schemeClr val="tx2"/>
              </a:buClr>
            </a:pPr>
            <a:endParaRPr lang="de-CH" sz="2400"/>
          </a:p>
          <a:p>
            <a:pPr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de-CH" sz="2400"/>
              <a:t> WHO: Backup for Pyrethroid resistance in domestic premises</a:t>
            </a:r>
          </a:p>
          <a:p>
            <a:pPr lvl="2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de-CH" sz="2400"/>
              <a:t> CS300 developed as a slow release </a:t>
            </a:r>
            <a:r>
              <a:rPr lang="en-US" sz="2400"/>
              <a:t>“varnish“</a:t>
            </a:r>
          </a:p>
          <a:p>
            <a:pPr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/>
              <a:t> CIPAC also requested a method update:- TC and EC </a:t>
            </a:r>
          </a:p>
          <a:p>
            <a:pPr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/>
              <a:t> 5 methods to be collaboratively tested </a:t>
            </a:r>
          </a:p>
          <a:p>
            <a:pPr lvl="3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/>
              <a:t> Total AI (TC, EC, CS) by GC-FID</a:t>
            </a:r>
          </a:p>
          <a:p>
            <a:pPr lvl="3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/>
              <a:t> Free AI (CS) by GC-FID</a:t>
            </a:r>
          </a:p>
          <a:p>
            <a:pPr lvl="3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/>
              <a:t> Release Rate (CS) by GC-FID</a:t>
            </a:r>
          </a:p>
          <a:p>
            <a:pPr lvl="3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/>
              <a:t> Relevant impurities (CS), by GC-MS and GC-FID</a:t>
            </a:r>
          </a:p>
          <a:p>
            <a:endParaRPr lang="en-US"/>
          </a:p>
          <a:p>
            <a:pPr>
              <a:buClr>
                <a:schemeClr val="tx2"/>
              </a:buClr>
            </a:pPr>
            <a:endParaRPr lang="de-CH" sz="24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>
              <a:solidFill>
                <a:srgbClr val="000000"/>
              </a:solidFill>
            </a:endParaRPr>
          </a:p>
          <a:p>
            <a:endParaRPr lang="en-US" sz="1800">
              <a:solidFill>
                <a:srgbClr val="000000"/>
              </a:solidFill>
            </a:endParaRPr>
          </a:p>
          <a:p>
            <a:r>
              <a:rPr lang="en-US" sz="1600"/>
              <a:t>	</a:t>
            </a:r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714375" y="1571625"/>
            <a:ext cx="7772400" cy="3143250"/>
          </a:xfrm>
        </p:spPr>
        <p:txBody>
          <a:bodyPr/>
          <a:lstStyle/>
          <a:p>
            <a:pPr algn="ctr"/>
            <a:r>
              <a:rPr lang="de-CH" sz="2400" smtClean="0"/>
              <a:t>Determination of Pirimiphos-methyl </a:t>
            </a:r>
            <a:br>
              <a:rPr lang="de-CH" sz="2400" smtClean="0"/>
            </a:br>
            <a:r>
              <a:rPr lang="de-CH" sz="2400" smtClean="0"/>
              <a:t> </a:t>
            </a:r>
            <a:br>
              <a:rPr lang="de-CH" sz="2400" smtClean="0"/>
            </a:br>
            <a:r>
              <a:rPr lang="de-CH" sz="2400" smtClean="0"/>
              <a:t>in tech. AI and formulations (EC/CS)</a:t>
            </a:r>
            <a:br>
              <a:rPr lang="de-CH" sz="2400" smtClean="0"/>
            </a:br>
            <a:r>
              <a:rPr lang="de-CH" sz="2400" smtClean="0"/>
              <a:t/>
            </a:r>
            <a:br>
              <a:rPr lang="de-CH" sz="2400" smtClean="0"/>
            </a:br>
            <a:r>
              <a:rPr lang="en-US" sz="2400" smtClean="0"/>
              <a:t>“</a:t>
            </a:r>
            <a:r>
              <a:rPr lang="de-CH" sz="2400" smtClean="0"/>
              <a:t>Total AI“</a:t>
            </a:r>
            <a:br>
              <a:rPr lang="de-CH" sz="2400" smtClean="0"/>
            </a:br>
            <a:r>
              <a:rPr lang="de-CH" sz="2400" smtClean="0"/>
              <a:t/>
            </a:r>
            <a:br>
              <a:rPr lang="de-CH" sz="2400" smtClean="0"/>
            </a:br>
            <a:r>
              <a:rPr lang="de-CH" sz="2400" smtClean="0"/>
              <a:t>DAPA small scale collaborative trial</a:t>
            </a:r>
            <a:r>
              <a:rPr lang="de-CH" smtClean="0"/>
              <a:t/>
            </a:r>
            <a:br>
              <a:rPr lang="de-CH" smtClean="0"/>
            </a:br>
            <a:r>
              <a:rPr lang="de-CH" smtClean="0"/>
              <a:t/>
            </a:r>
            <a:br>
              <a:rPr lang="de-CH" smtClean="0"/>
            </a:br>
            <a:endParaRPr lang="en-US" smtClean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53437" cy="812800"/>
          </a:xfrm>
        </p:spPr>
        <p:txBody>
          <a:bodyPr/>
          <a:lstStyle/>
          <a:p>
            <a:r>
              <a:rPr lang="en-GB" sz="3200" smtClean="0"/>
              <a:t>Outline of Method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928688" y="1071563"/>
            <a:ext cx="6715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tx2"/>
              </a:buClr>
            </a:pPr>
            <a:endParaRPr lang="de-CH" sz="2400">
              <a:solidFill>
                <a:srgbClr val="000000"/>
              </a:solidFill>
            </a:endParaRPr>
          </a:p>
          <a:p>
            <a:r>
              <a:rPr lang="en-US" sz="2400"/>
              <a:t>The sample containing pirimiphos-methyl is dissolved in acetone, containing an internal standard, and the pirimiphos-methyl content determined (g/kg) by capillary gas chromatography using split injection and flame ionisation detection.</a:t>
            </a:r>
          </a:p>
          <a:p>
            <a:endParaRPr lang="en-US" sz="2400"/>
          </a:p>
          <a:p>
            <a:r>
              <a:rPr lang="en-US" sz="2400"/>
              <a:t>	</a:t>
            </a:r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41988" name="Group 6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41989" name="Rounded Rectangle 4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453438" cy="812800"/>
          </a:xfrm>
        </p:spPr>
        <p:txBody>
          <a:bodyPr/>
          <a:lstStyle/>
          <a:p>
            <a:r>
              <a:rPr lang="en-GB" sz="3200" smtClean="0"/>
              <a:t>Outline of Method: </a:t>
            </a:r>
            <a:br>
              <a:rPr lang="en-GB" sz="3200" smtClean="0"/>
            </a:br>
            <a:r>
              <a:rPr lang="en-GB" sz="2400" smtClean="0"/>
              <a:t>GC Parameters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500063" y="1000125"/>
            <a:ext cx="81073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i="1"/>
              <a:t>Column:</a:t>
            </a:r>
            <a:r>
              <a:rPr lang="en-US" sz="2400"/>
              <a:t> Fused silica, length 15 m x 0.25 mm internal diameter. DB-1 or equivalent phase, with film thickness of  0.25 </a:t>
            </a:r>
            <a:r>
              <a:rPr lang="en-US" sz="2400">
                <a:sym typeface="Symbol" pitchFamily="18" charset="2"/>
              </a:rPr>
              <a:t>m (crosslinked dimethyl polysiloxane).</a:t>
            </a:r>
          </a:p>
          <a:p>
            <a:endParaRPr lang="en-US">
              <a:sym typeface="Symbol" pitchFamily="18" charset="2"/>
            </a:endParaRPr>
          </a:p>
          <a:p>
            <a:r>
              <a:rPr lang="en-US" sz="2400" i="1">
                <a:sym typeface="Symbol" pitchFamily="18" charset="2"/>
              </a:rPr>
              <a:t>Oven temp program</a:t>
            </a:r>
            <a:r>
              <a:rPr lang="en-US" sz="2400">
                <a:sym typeface="Symbol" pitchFamily="18" charset="2"/>
              </a:rPr>
              <a:t>: </a:t>
            </a:r>
            <a:br>
              <a:rPr lang="en-US" sz="2400">
                <a:sym typeface="Symbol" pitchFamily="18" charset="2"/>
              </a:rPr>
            </a:br>
            <a:r>
              <a:rPr lang="en-GB" sz="2400"/>
              <a:t>temp 1  60ºC, hold 0 min, ramp rate 25ºC/min</a:t>
            </a:r>
          </a:p>
          <a:p>
            <a:r>
              <a:rPr lang="en-GB" sz="2400"/>
              <a:t>temp 2  100ºC, hold 0 min, ramp rate 40ºC/min</a:t>
            </a:r>
          </a:p>
          <a:p>
            <a:r>
              <a:rPr lang="en-GB" sz="2400"/>
              <a:t>temp 3  280ºC, hold 1 min.</a:t>
            </a:r>
            <a:r>
              <a:rPr lang="en-US" sz="2400"/>
              <a:t>	</a:t>
            </a:r>
          </a:p>
          <a:p>
            <a:endParaRPr lang="de-CH"/>
          </a:p>
          <a:p>
            <a:r>
              <a:rPr lang="de-CH" sz="2400" i="1"/>
              <a:t>Flow</a:t>
            </a:r>
            <a:r>
              <a:rPr lang="de-CH" sz="2400"/>
              <a:t> : 2ml/min</a:t>
            </a:r>
          </a:p>
          <a:p>
            <a:r>
              <a:rPr lang="de-CH" sz="2400" i="1"/>
              <a:t>Split</a:t>
            </a:r>
            <a:r>
              <a:rPr lang="de-CH" sz="2400"/>
              <a:t>: 100:1</a:t>
            </a:r>
          </a:p>
          <a:p>
            <a:endParaRPr lang="de-CH"/>
          </a:p>
          <a:p>
            <a:r>
              <a:rPr lang="en-GB" sz="2400" i="1"/>
              <a:t>Retention times</a:t>
            </a:r>
          </a:p>
          <a:p>
            <a:r>
              <a:rPr lang="en-GB" sz="2400"/>
              <a:t>Pirimiphos-methyl 	4.8 min approx. </a:t>
            </a:r>
          </a:p>
          <a:p>
            <a:r>
              <a:rPr lang="en-GB" sz="2400"/>
              <a:t>Internal standard 	5.4 min approx.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44037" name="Rounded Rectangle 5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453438" cy="812800"/>
          </a:xfrm>
        </p:spPr>
        <p:txBody>
          <a:bodyPr/>
          <a:lstStyle/>
          <a:p>
            <a:r>
              <a:rPr lang="en-GB" sz="3200" smtClean="0"/>
              <a:t>Outline of Method:</a:t>
            </a:r>
            <a:br>
              <a:rPr lang="en-GB" sz="3200" smtClean="0"/>
            </a:br>
            <a:r>
              <a:rPr lang="en-GB" sz="2400" smtClean="0"/>
              <a:t>Chromatogram – Technical Grade Active Ingredient.</a:t>
            </a: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Internal Use Only</a:t>
            </a:r>
          </a:p>
        </p:txBody>
      </p:sp>
      <p:sp>
        <p:nvSpPr>
          <p:cNvPr id="149509" name="Rectangle 3"/>
          <p:cNvSpPr txBox="1">
            <a:spLocks noChangeArrowheads="1"/>
          </p:cNvSpPr>
          <p:nvPr/>
        </p:nvSpPr>
        <p:spPr bwMode="auto">
          <a:xfrm>
            <a:off x="250825" y="1052513"/>
            <a:ext cx="86074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2400"/>
              <a:t>	</a:t>
            </a:r>
          </a:p>
          <a:p>
            <a:endParaRPr lang="en-US" sz="2400"/>
          </a:p>
          <a:p>
            <a:endParaRPr lang="en-US" sz="1600"/>
          </a:p>
          <a:p>
            <a:pPr>
              <a:buClr>
                <a:schemeClr val="tx2"/>
              </a:buClr>
            </a:pPr>
            <a:endParaRPr lang="en-GB" sz="1600"/>
          </a:p>
        </p:txBody>
      </p:sp>
      <p:sp>
        <p:nvSpPr>
          <p:cNvPr id="149510" name="TextBox 5"/>
          <p:cNvSpPr txBox="1">
            <a:spLocks noChangeArrowheads="1"/>
          </p:cNvSpPr>
          <p:nvPr/>
        </p:nvSpPr>
        <p:spPr bwMode="auto">
          <a:xfrm>
            <a:off x="468313" y="1196975"/>
            <a:ext cx="73437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endParaRPr lang="de-DE" sz="2000"/>
          </a:p>
        </p:txBody>
      </p:sp>
      <p:sp>
        <p:nvSpPr>
          <p:cNvPr id="1495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sp>
        <p:nvSpPr>
          <p:cNvPr id="1495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pSp>
        <p:nvGrpSpPr>
          <p:cNvPr id="149513" name="Group 10"/>
          <p:cNvGrpSpPr>
            <a:grpSpLocks/>
          </p:cNvGrpSpPr>
          <p:nvPr/>
        </p:nvGrpSpPr>
        <p:grpSpPr bwMode="auto">
          <a:xfrm>
            <a:off x="6572250" y="285750"/>
            <a:ext cx="2214563" cy="500063"/>
            <a:chOff x="6572264" y="285728"/>
            <a:chExt cx="2214578" cy="500066"/>
          </a:xfrm>
        </p:grpSpPr>
        <p:sp>
          <p:nvSpPr>
            <p:cNvPr id="149517" name="Rounded Rectangle 12"/>
            <p:cNvSpPr>
              <a:spLocks noChangeArrowheads="1"/>
            </p:cNvSpPr>
            <p:nvPr/>
          </p:nvSpPr>
          <p:spPr bwMode="auto">
            <a:xfrm>
              <a:off x="6572264" y="285728"/>
              <a:ext cx="2214578" cy="5000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635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spcAft>
                  <a:spcPts val="600"/>
                </a:spcAft>
              </a:pPr>
              <a:endParaRPr lang="de-CH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3702" y="357166"/>
              <a:ext cx="2071701" cy="357189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de-CH" sz="2000" dirty="0">
                  <a:solidFill>
                    <a:schemeClr val="bg1"/>
                  </a:solidFill>
                  <a:cs typeface="+mn-cs"/>
                </a:rPr>
                <a:t>DAPA</a:t>
              </a:r>
              <a:endParaRPr lang="de-CH" sz="2000" dirty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149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CH"/>
          </a:p>
        </p:txBody>
      </p:sp>
      <p:graphicFrame>
        <p:nvGraphicFramePr>
          <p:cNvPr id="149506" name="Object 1"/>
          <p:cNvGraphicFramePr>
            <a:graphicFrameLocks noChangeAspect="1"/>
          </p:cNvGraphicFramePr>
          <p:nvPr/>
        </p:nvGraphicFramePr>
        <p:xfrm>
          <a:off x="500063" y="1714500"/>
          <a:ext cx="7835900" cy="4071938"/>
        </p:xfrm>
        <a:graphic>
          <a:graphicData uri="http://schemas.openxmlformats.org/presentationml/2006/ole">
            <p:oleObj spid="_x0000_s149506" r:id="rId4" imgW="6783991" imgH="3553879" progId="">
              <p:embed/>
            </p:oleObj>
          </a:graphicData>
        </a:graphic>
      </p:graphicFrame>
      <p:sp>
        <p:nvSpPr>
          <p:cNvPr id="149515" name="Rounded Rectangular Callout 11"/>
          <p:cNvSpPr>
            <a:spLocks noChangeArrowheads="1"/>
          </p:cNvSpPr>
          <p:nvPr/>
        </p:nvSpPr>
        <p:spPr bwMode="auto">
          <a:xfrm>
            <a:off x="3571875" y="2500313"/>
            <a:ext cx="1714500" cy="428625"/>
          </a:xfrm>
          <a:prstGeom prst="wedgeRoundRectCallout">
            <a:avLst>
              <a:gd name="adj1" fmla="val 43287"/>
              <a:gd name="adj2" fmla="val 84667"/>
              <a:gd name="adj3" fmla="val 16667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400">
                <a:solidFill>
                  <a:srgbClr val="000000"/>
                </a:solidFill>
              </a:rPr>
              <a:t>Pirimiphos-methyl</a:t>
            </a:r>
          </a:p>
        </p:txBody>
      </p:sp>
      <p:sp>
        <p:nvSpPr>
          <p:cNvPr id="149516" name="Rounded Rectangular Callout 9"/>
          <p:cNvSpPr>
            <a:spLocks noChangeArrowheads="1"/>
          </p:cNvSpPr>
          <p:nvPr/>
        </p:nvSpPr>
        <p:spPr bwMode="auto">
          <a:xfrm>
            <a:off x="6286500" y="2500313"/>
            <a:ext cx="2357438" cy="571500"/>
          </a:xfrm>
          <a:prstGeom prst="wedgeRoundRectCallout">
            <a:avLst>
              <a:gd name="adj1" fmla="val -42995"/>
              <a:gd name="adj2" fmla="val 90995"/>
              <a:gd name="adj3" fmla="val 16667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de-CH" sz="1200">
                <a:solidFill>
                  <a:srgbClr val="000000"/>
                </a:solidFill>
              </a:rPr>
              <a:t>Internal Standard</a:t>
            </a:r>
            <a:br>
              <a:rPr lang="de-CH" sz="1200">
                <a:solidFill>
                  <a:srgbClr val="000000"/>
                </a:solidFill>
              </a:rPr>
            </a:br>
            <a:r>
              <a:rPr lang="de-CH" sz="1200">
                <a:solidFill>
                  <a:srgbClr val="000000"/>
                </a:solidFill>
              </a:rPr>
              <a:t>4,4-Dimethoxybenzophenone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genta: For internal use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Syngenta: For external use only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normAutofit/>
      </a:bodyPr>
      <a:lstStyle>
        <a:defPPr>
          <a:spcBef>
            <a:spcPts val="600"/>
          </a:spcBef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yngenta 2007">
    <a:dk1>
      <a:srgbClr val="626469"/>
    </a:dk1>
    <a:lt1>
      <a:srgbClr val="FFFFFF"/>
    </a:lt1>
    <a:dk2>
      <a:srgbClr val="5F7800"/>
    </a:dk2>
    <a:lt2>
      <a:srgbClr val="FFB400"/>
    </a:lt2>
    <a:accent1>
      <a:srgbClr val="00A0BE"/>
    </a:accent1>
    <a:accent2>
      <a:srgbClr val="AAB400"/>
    </a:accent2>
    <a:accent3>
      <a:srgbClr val="EB8200"/>
    </a:accent3>
    <a:accent4>
      <a:srgbClr val="82C8DC"/>
    </a:accent4>
    <a:accent5>
      <a:srgbClr val="FFB400"/>
    </a:accent5>
    <a:accent6>
      <a:srgbClr val="5F7800"/>
    </a:accent6>
    <a:hlink>
      <a:srgbClr val="EB8200"/>
    </a:hlink>
    <a:folHlink>
      <a:srgbClr val="82C8DC"/>
    </a:folHlink>
  </a:clrScheme>
  <a:fontScheme name="Syngenta 200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yngenta 2007">
    <a:dk1>
      <a:srgbClr val="626469"/>
    </a:dk1>
    <a:lt1>
      <a:srgbClr val="FFFFFF"/>
    </a:lt1>
    <a:dk2>
      <a:srgbClr val="5F7800"/>
    </a:dk2>
    <a:lt2>
      <a:srgbClr val="FFB400"/>
    </a:lt2>
    <a:accent1>
      <a:srgbClr val="00A0BE"/>
    </a:accent1>
    <a:accent2>
      <a:srgbClr val="AAB400"/>
    </a:accent2>
    <a:accent3>
      <a:srgbClr val="EB8200"/>
    </a:accent3>
    <a:accent4>
      <a:srgbClr val="82C8DC"/>
    </a:accent4>
    <a:accent5>
      <a:srgbClr val="FFB400"/>
    </a:accent5>
    <a:accent6>
      <a:srgbClr val="5F7800"/>
    </a:accent6>
    <a:hlink>
      <a:srgbClr val="EB8200"/>
    </a:hlink>
    <a:folHlink>
      <a:srgbClr val="82C8DC"/>
    </a:folHlink>
  </a:clrScheme>
  <a:fontScheme name="Syngenta 200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yngenta 2007">
    <a:dk1>
      <a:srgbClr val="626469"/>
    </a:dk1>
    <a:lt1>
      <a:srgbClr val="FFFFFF"/>
    </a:lt1>
    <a:dk2>
      <a:srgbClr val="5F7800"/>
    </a:dk2>
    <a:lt2>
      <a:srgbClr val="FFB400"/>
    </a:lt2>
    <a:accent1>
      <a:srgbClr val="00A0BE"/>
    </a:accent1>
    <a:accent2>
      <a:srgbClr val="AAB400"/>
    </a:accent2>
    <a:accent3>
      <a:srgbClr val="EB8200"/>
    </a:accent3>
    <a:accent4>
      <a:srgbClr val="82C8DC"/>
    </a:accent4>
    <a:accent5>
      <a:srgbClr val="FFB400"/>
    </a:accent5>
    <a:accent6>
      <a:srgbClr val="5F7800"/>
    </a:accent6>
    <a:hlink>
      <a:srgbClr val="EB8200"/>
    </a:hlink>
    <a:folHlink>
      <a:srgbClr val="82C8DC"/>
    </a:folHlink>
  </a:clrScheme>
  <a:fontScheme name="Syngenta 200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1696</Words>
  <Application>Microsoft Office PowerPoint</Application>
  <PresentationFormat>On-screen Show (4:3)</PresentationFormat>
  <Paragraphs>646</Paragraphs>
  <Slides>43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Arial</vt:lpstr>
      <vt:lpstr>Calibri</vt:lpstr>
      <vt:lpstr>Wingdings</vt:lpstr>
      <vt:lpstr>Symbol</vt:lpstr>
      <vt:lpstr>Times New Roman</vt:lpstr>
      <vt:lpstr>Lucida Handwriting</vt:lpstr>
      <vt:lpstr>Syngenta: For internal use</vt:lpstr>
      <vt:lpstr>Syngenta: For external use only</vt:lpstr>
      <vt:lpstr>Syngenta: For internal use</vt:lpstr>
      <vt:lpstr>Syngenta: For external use only</vt:lpstr>
      <vt:lpstr>Syngenta: For external use only</vt:lpstr>
      <vt:lpstr>Syngenta: For external use only</vt:lpstr>
      <vt:lpstr>ISIS/Draw Sketch</vt:lpstr>
      <vt:lpstr>Document</vt:lpstr>
      <vt:lpstr>Worksheet</vt:lpstr>
      <vt:lpstr>Pirimiphos-methyl CIPAC meeting CHINA 2011 Total AI CIPAC Collaborative Trial    </vt:lpstr>
      <vt:lpstr>Contents</vt:lpstr>
      <vt:lpstr>Contents</vt:lpstr>
      <vt:lpstr>General Information</vt:lpstr>
      <vt:lpstr>General Information</vt:lpstr>
      <vt:lpstr>Determination of Pirimiphos-methyl    in tech. AI and formulations (EC/CS)  “Total AI“  DAPA small scale collaborative trial  </vt:lpstr>
      <vt:lpstr>Outline of Method</vt:lpstr>
      <vt:lpstr>Outline of Method:  GC Parameters</vt:lpstr>
      <vt:lpstr>Outline of Method: Chromatogram – Technical Grade Active Ingredient.</vt:lpstr>
      <vt:lpstr>Outline of Method: Chromatogram – EC formulation </vt:lpstr>
      <vt:lpstr>Outline of Method: Chromatogram – CS formulation </vt:lpstr>
      <vt:lpstr>Calculation</vt:lpstr>
      <vt:lpstr>Participants</vt:lpstr>
      <vt:lpstr>Samples</vt:lpstr>
      <vt:lpstr>Statistical evaluation: outlier detection</vt:lpstr>
      <vt:lpstr>Statistical evaluation: Outlier detection</vt:lpstr>
      <vt:lpstr>Statistical evaluation</vt:lpstr>
      <vt:lpstr>Statistical evaluation</vt:lpstr>
      <vt:lpstr>Statistical evaluation</vt:lpstr>
      <vt:lpstr>Statistical evaluation: summary data after outlier eliminated</vt:lpstr>
      <vt:lpstr>Conclusions</vt:lpstr>
      <vt:lpstr>Determination of Pirimiphos-methyl    in tech. AI and formulations (EC/CS)  “Total AI“  CIPAC full scale collaborative study    </vt:lpstr>
      <vt:lpstr>Participants</vt:lpstr>
      <vt:lpstr>Samples</vt:lpstr>
      <vt:lpstr>Data Review</vt:lpstr>
      <vt:lpstr>Statistical evaluation:  Outlier detection</vt:lpstr>
      <vt:lpstr>Statistical evaluation:  Outlier detection</vt:lpstr>
      <vt:lpstr>Statistical evaluation:  Outlier detection</vt:lpstr>
      <vt:lpstr>Statistical evaluation:  Outlier detection</vt:lpstr>
      <vt:lpstr>Statistical evaluation:  Outlier detection</vt:lpstr>
      <vt:lpstr>Statistical evaluation: summary data, no outlier/straggler elimination</vt:lpstr>
      <vt:lpstr>Statistical evaluation: Removal of outlier/stragglers  </vt:lpstr>
      <vt:lpstr>Statistical evaluation: all outliers/stragglers eliminated</vt:lpstr>
      <vt:lpstr>Statistical evaluation: all outliers/stragglers eliminated</vt:lpstr>
      <vt:lpstr>Statistical evaluation: all outliers/stragglers eliminated</vt:lpstr>
      <vt:lpstr>Statistical evaluation: all outliers/stragglers eliminated</vt:lpstr>
      <vt:lpstr>Statistical evaluation: all outliers/stragglers eliminated</vt:lpstr>
      <vt:lpstr>Statistical evaluation: summary data, all outliers/stragglers eliminated</vt:lpstr>
      <vt:lpstr>Conclusions</vt:lpstr>
      <vt:lpstr>Conclusions</vt:lpstr>
      <vt:lpstr>Overall Conclusion</vt:lpstr>
      <vt:lpstr>Overall Conclusion</vt:lpstr>
      <vt:lpstr> </vt:lpstr>
    </vt:vector>
  </TitlesOfParts>
  <Company>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</dc:creator>
  <cp:lastModifiedBy>Bura László</cp:lastModifiedBy>
  <cp:revision>465</cp:revision>
  <dcterms:created xsi:type="dcterms:W3CDTF">2008-09-11T08:58:08Z</dcterms:created>
  <dcterms:modified xsi:type="dcterms:W3CDTF">2011-06-14T09:13:19Z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/>
  </property>
  <property fmtid="{D5CDD505-2E9C-101B-9397-08002B2CF9AE}" pid="3" name="Linked Event">
    <vt:lpwstr/>
  </property>
  <property fmtid="{D5CDD505-2E9C-101B-9397-08002B2CF9AE}" pid="4" name="Category0">
    <vt:lpwstr>Brand ambassador site</vt:lpwstr>
  </property>
  <property fmtid="{D5CDD505-2E9C-101B-9397-08002B2CF9AE}" pid="5" name="DocAuthor">
    <vt:lpwstr>Bianchi Ulrike CHBS</vt:lpwstr>
  </property>
  <property fmtid="{D5CDD505-2E9C-101B-9397-08002B2CF9AE}" pid="6" name="Security">
    <vt:lpwstr>Public</vt:lpwstr>
  </property>
  <property fmtid="{D5CDD505-2E9C-101B-9397-08002B2CF9AE}" pid="7" name="Expiry">
    <vt:lpwstr/>
  </property>
  <property fmtid="{D5CDD505-2E9C-101B-9397-08002B2CF9AE}" pid="8" name="Area">
    <vt:lpwstr>Other</vt:lpwstr>
  </property>
  <property fmtid="{D5CDD505-2E9C-101B-9397-08002B2CF9AE}" pid="9" name="Topic">
    <vt:lpwstr>Test 1</vt:lpwstr>
  </property>
  <property fmtid="{D5CDD505-2E9C-101B-9397-08002B2CF9AE}" pid="10" name="Status">
    <vt:lpwstr>Current</vt:lpwstr>
  </property>
  <property fmtid="{D5CDD505-2E9C-101B-9397-08002B2CF9AE}" pid="11" name="Linked Task">
    <vt:lpwstr/>
  </property>
</Properties>
</file>